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D56"/>
    <a:srgbClr val="185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50" d="100"/>
          <a:sy n="50" d="100"/>
        </p:scale>
        <p:origin x="-3784" y="-3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14/01/15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5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14/01/15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0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14/01/15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14/01/15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8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DFF08F-DC6B-4601-B491-B0F83F6DD2DA}" type="datetimeFigureOut">
              <a:rPr lang="en-US" smtClean="0"/>
              <a:t>14/01/15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3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14/01/15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6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14/01/15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8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14/01/15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0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14/01/15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14/01/15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931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7616CA0-919D-4A49-9C8A-62FDFB3A5183}" type="datetimeFigureOut">
              <a:rPr lang="en-US" smtClean="0"/>
              <a:t>14/01/15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7E5644-1E61-4311-A31E-84CB9C7AA8A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899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8529D"/>
            </a:gs>
            <a:gs pos="100000">
              <a:srgbClr val="28AD5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14/01/15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68600" y="1568613"/>
            <a:ext cx="9334500" cy="2057399"/>
          </a:xfrm>
        </p:spPr>
        <p:txBody>
          <a:bodyPr>
            <a:noAutofit/>
          </a:bodyPr>
          <a:lstStyle/>
          <a:p>
            <a:pPr algn="ctr"/>
            <a:r>
              <a:rPr lang="es-ES_tradnl" sz="4400" b="1" u="sng" dirty="0">
                <a:solidFill>
                  <a:srgbClr val="18529D"/>
                </a:solidFill>
              </a:rPr>
              <a:t>PROYECTO DE  LA </a:t>
            </a:r>
            <a:r>
              <a:rPr lang="es-ES_tradnl" sz="4400" b="1" u="sng" dirty="0" smtClean="0">
                <a:solidFill>
                  <a:srgbClr val="18529D"/>
                </a:solidFill>
              </a:rPr>
              <a:t>EXPERIENCIA</a:t>
            </a:r>
            <a:br>
              <a:rPr lang="es-ES_tradnl" sz="4400" b="1" u="sng" dirty="0" smtClean="0">
                <a:solidFill>
                  <a:srgbClr val="18529D"/>
                </a:solidFill>
              </a:rPr>
            </a:br>
            <a:r>
              <a:rPr lang="es-ES_tradnl" sz="4400" b="1" u="sng" dirty="0" smtClean="0">
                <a:solidFill>
                  <a:srgbClr val="18529D"/>
                </a:solidFill>
              </a:rPr>
              <a:t> </a:t>
            </a:r>
            <a:r>
              <a:rPr lang="es-ES_tradnl" sz="4400" b="1" u="sng" dirty="0">
                <a:solidFill>
                  <a:srgbClr val="18529D"/>
                </a:solidFill>
              </a:rPr>
              <a:t>EDUCATIVA DESARROLLO </a:t>
            </a:r>
            <a:r>
              <a:rPr lang="es-ES_tradnl" sz="4400" b="1" u="sng" dirty="0" smtClean="0">
                <a:solidFill>
                  <a:srgbClr val="18529D"/>
                </a:solidFill>
              </a:rPr>
              <a:t>PERSONAL</a:t>
            </a:r>
            <a:endParaRPr lang="es-MX" sz="4400" dirty="0">
              <a:solidFill>
                <a:srgbClr val="18529D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95700" y="4596917"/>
            <a:ext cx="7480300" cy="1389863"/>
          </a:xfrm>
        </p:spPr>
        <p:txBody>
          <a:bodyPr>
            <a:normAutofit/>
          </a:bodyPr>
          <a:lstStyle/>
          <a:p>
            <a:r>
              <a:rPr lang="es-ES_tradn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PROGRAMA EDUCATIVO LIC. EN ADMINISTRACIÓN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6"/>
          <a:stretch/>
        </p:blipFill>
        <p:spPr>
          <a:xfrm>
            <a:off x="0" y="0"/>
            <a:ext cx="4493860" cy="69687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986664" y="6488668"/>
            <a:ext cx="662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Dra. María Guadalupe Aguirre Alemán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577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939272" cy="1499616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18529D"/>
                </a:solidFill>
              </a:rPr>
              <a:t>CAPÍTULO 3. PROPUESTA DE PROGRAMA DE DESARROLLO DE </a:t>
            </a:r>
            <a:r>
              <a:rPr lang="es-ES" b="1" dirty="0" smtClean="0">
                <a:solidFill>
                  <a:srgbClr val="18529D"/>
                </a:solidFill>
              </a:rPr>
              <a:t>PERSONAL</a:t>
            </a:r>
            <a:endParaRPr lang="es-MX" dirty="0">
              <a:solidFill>
                <a:srgbClr val="18529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24128" y="3340100"/>
            <a:ext cx="4767072" cy="262636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/>
              <a:t>3.1. </a:t>
            </a:r>
            <a:r>
              <a:rPr lang="es-MX" sz="2400" b="1" dirty="0" smtClean="0"/>
              <a:t>Justificación</a:t>
            </a:r>
            <a:endParaRPr lang="es-MX" sz="2400" dirty="0" smtClean="0"/>
          </a:p>
          <a:p>
            <a:pPr algn="just"/>
            <a:r>
              <a:rPr lang="es-MX" sz="2200" dirty="0" smtClean="0"/>
              <a:t>Explicar los motivos por los que se propone el programa</a:t>
            </a:r>
            <a:endParaRPr lang="es-MX" sz="22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04" y="2103438"/>
            <a:ext cx="3267830" cy="3748087"/>
          </a:xfrm>
        </p:spPr>
      </p:pic>
    </p:spTree>
    <p:extLst>
      <p:ext uri="{BB962C8B-B14F-4D97-AF65-F5344CB8AC3E}">
        <p14:creationId xmlns:p14="http://schemas.microsoft.com/office/powerpoint/2010/main" val="110156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18529D"/>
                </a:solidFill>
              </a:rPr>
              <a:t>3.2 Programa de Desarrollo de </a:t>
            </a:r>
            <a:r>
              <a:rPr lang="es-MX" b="1" dirty="0" smtClean="0">
                <a:solidFill>
                  <a:srgbClr val="18529D"/>
                </a:solidFill>
              </a:rPr>
              <a:t>Personal</a:t>
            </a:r>
            <a:endParaRPr lang="es-MX" dirty="0">
              <a:solidFill>
                <a:srgbClr val="18529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5684678" cy="4434840"/>
          </a:xfrm>
        </p:spPr>
        <p:txBody>
          <a:bodyPr>
            <a:noAutofit/>
          </a:bodyPr>
          <a:lstStyle/>
          <a:p>
            <a:r>
              <a:rPr lang="es-MX" sz="2400" b="1" dirty="0" smtClean="0"/>
              <a:t>Debe </a:t>
            </a:r>
            <a:r>
              <a:rPr lang="es-MX" sz="2400" b="1" dirty="0"/>
              <a:t>incluir: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MX" sz="2200" dirty="0"/>
              <a:t>Propósito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MX" sz="2200" dirty="0"/>
              <a:t>Objetivos (general y específicos)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MX" sz="2200" dirty="0"/>
              <a:t>Actividades que se incluyen (métodos)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MX" sz="2200" dirty="0"/>
              <a:t>Participantes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MX" sz="2200" dirty="0"/>
              <a:t>Requerimientos de cada actividad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MX" sz="2200" dirty="0"/>
              <a:t>Programa de implementación (cronograma)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MX" sz="2200" dirty="0"/>
              <a:t>Mecanismos para evaluar la efectividad del programa</a:t>
            </a:r>
            <a:r>
              <a:rPr lang="es-MX" sz="2200" dirty="0" smtClean="0"/>
              <a:t>.</a:t>
            </a:r>
            <a:endParaRPr lang="es-MX" sz="22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78" y="1859438"/>
            <a:ext cx="4998562" cy="4998562"/>
          </a:xfrm>
        </p:spPr>
      </p:pic>
    </p:spTree>
    <p:extLst>
      <p:ext uri="{BB962C8B-B14F-4D97-AF65-F5344CB8AC3E}">
        <p14:creationId xmlns:p14="http://schemas.microsoft.com/office/powerpoint/2010/main" val="412414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18529D"/>
                </a:solidFill>
              </a:rPr>
              <a:t>3.3 Beneficios esperados del </a:t>
            </a:r>
            <a:r>
              <a:rPr lang="es-ES" b="1" dirty="0" smtClean="0">
                <a:solidFill>
                  <a:srgbClr val="18529D"/>
                </a:solidFill>
              </a:rPr>
              <a:t>programa</a:t>
            </a:r>
            <a:endParaRPr lang="es-MX" dirty="0">
              <a:solidFill>
                <a:srgbClr val="18529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65428" y="3390900"/>
            <a:ext cx="4779772" cy="1625600"/>
          </a:xfrm>
        </p:spPr>
        <p:txBody>
          <a:bodyPr>
            <a:normAutofit/>
          </a:bodyPr>
          <a:lstStyle/>
          <a:p>
            <a:pPr algn="just"/>
            <a:r>
              <a:rPr lang="es-ES" sz="2200" dirty="0" smtClean="0"/>
              <a:t>Explicar </a:t>
            </a:r>
            <a:r>
              <a:rPr lang="es-ES" sz="2200" dirty="0"/>
              <a:t>los beneficios que se obtendrán (empresa y participante) al aplicar el programa que se propone.</a:t>
            </a:r>
            <a:endParaRPr lang="es-MX" sz="2200" dirty="0"/>
          </a:p>
          <a:p>
            <a:pPr algn="just"/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43" y="2286000"/>
            <a:ext cx="4103953" cy="3235325"/>
          </a:xfrm>
        </p:spPr>
      </p:pic>
    </p:spTree>
    <p:extLst>
      <p:ext uri="{BB962C8B-B14F-4D97-AF65-F5344CB8AC3E}">
        <p14:creationId xmlns:p14="http://schemas.microsoft.com/office/powerpoint/2010/main" val="244542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18529D"/>
                </a:solidFill>
              </a:rPr>
              <a:t>Anexos</a:t>
            </a:r>
            <a:endParaRPr lang="es-MX" dirty="0">
              <a:solidFill>
                <a:srgbClr val="18529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200" dirty="0" smtClean="0"/>
              <a:t>Incluir  </a:t>
            </a:r>
            <a:r>
              <a:rPr lang="es-ES" sz="2200" dirty="0" err="1"/>
              <a:t>scaneado</a:t>
            </a:r>
            <a:r>
              <a:rPr lang="es-ES" sz="2200" dirty="0"/>
              <a:t> la solicitud a la empresa y la liberación de la misma, formatos, instructivos, fotos o cualquier otro documento que se requiera para comprender el contenido del proyecto.</a:t>
            </a:r>
            <a:endParaRPr lang="es-MX" sz="2200" dirty="0"/>
          </a:p>
          <a:p>
            <a:pPr marL="0" indent="0" algn="just">
              <a:buNone/>
            </a:pPr>
            <a:endParaRPr lang="es-MX" sz="2200" dirty="0"/>
          </a:p>
          <a:p>
            <a:pPr algn="just"/>
            <a:r>
              <a:rPr lang="es-ES" sz="2200" b="1" dirty="0"/>
              <a:t>FORMATO : </a:t>
            </a:r>
            <a:r>
              <a:rPr lang="es-ES" sz="2200" b="1" dirty="0" smtClean="0"/>
              <a:t>libre</a:t>
            </a:r>
            <a:endParaRPr lang="es-MX" sz="22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18" y="1246981"/>
            <a:ext cx="4269581" cy="4269581"/>
          </a:xfrm>
        </p:spPr>
      </p:pic>
    </p:spTree>
    <p:extLst>
      <p:ext uri="{BB962C8B-B14F-4D97-AF65-F5344CB8AC3E}">
        <p14:creationId xmlns:p14="http://schemas.microsoft.com/office/powerpoint/2010/main" val="321548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18529D"/>
                </a:solidFill>
              </a:rPr>
              <a:t>Instrucciones generales</a:t>
            </a:r>
            <a:endParaRPr lang="es-MX" dirty="0">
              <a:solidFill>
                <a:srgbClr val="18529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66800" y="2481262"/>
            <a:ext cx="5284216" cy="29924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sz="2400" b="1" dirty="0" smtClean="0"/>
              <a:t>AL </a:t>
            </a:r>
            <a:r>
              <a:rPr lang="es-ES" sz="2400" b="1" dirty="0"/>
              <a:t>INICIO DEL PROYECTO: </a:t>
            </a:r>
            <a:endParaRPr lang="es-MX" sz="2400" dirty="0"/>
          </a:p>
          <a:p>
            <a:pPr algn="just"/>
            <a:r>
              <a:rPr lang="es-ES" sz="2400" dirty="0"/>
              <a:t>Presentar en la empresa el formato de solicitud de elaboración de trabajos escolares debidamente </a:t>
            </a:r>
            <a:r>
              <a:rPr lang="es-ES" sz="2400" dirty="0" err="1"/>
              <a:t>requisitado</a:t>
            </a:r>
            <a:r>
              <a:rPr lang="es-ES" sz="2400" dirty="0"/>
              <a:t>.</a:t>
            </a:r>
            <a:endParaRPr lang="es-MX" sz="2400" dirty="0"/>
          </a:p>
          <a:p>
            <a:pPr algn="just"/>
            <a:r>
              <a:rPr lang="es-ES" sz="2400" dirty="0"/>
              <a:t>Recabar firma del representante de la empresa y conservar evidencia.</a:t>
            </a:r>
            <a:endParaRPr lang="es-MX" sz="2400" dirty="0"/>
          </a:p>
          <a:p>
            <a:pPr algn="just"/>
            <a:endParaRPr lang="es-MX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38" y="2014194"/>
            <a:ext cx="3596481" cy="3596481"/>
          </a:xfrm>
        </p:spPr>
      </p:pic>
    </p:spTree>
    <p:extLst>
      <p:ext uri="{BB962C8B-B14F-4D97-AF65-F5344CB8AC3E}">
        <p14:creationId xmlns:p14="http://schemas.microsoft.com/office/powerpoint/2010/main" val="349349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48772" cy="1499616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18529D"/>
                </a:solidFill>
              </a:rPr>
              <a:t>Durante la elaboración del proyecto </a:t>
            </a:r>
            <a:endParaRPr lang="es-MX" dirty="0">
              <a:solidFill>
                <a:srgbClr val="18529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6268212" cy="4069080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/>
              <a:t>Los </a:t>
            </a:r>
            <a:r>
              <a:rPr lang="es-ES" sz="2000" dirty="0"/>
              <a:t>equipos presentarán avances del proyecto en las fechas que se indiquen.</a:t>
            </a:r>
            <a:endParaRPr lang="es-MX" sz="2000" dirty="0"/>
          </a:p>
          <a:p>
            <a:pPr algn="just"/>
            <a:r>
              <a:rPr lang="es-ES" sz="2000" b="1" dirty="0"/>
              <a:t>TODOS </a:t>
            </a:r>
            <a:r>
              <a:rPr lang="es-ES" sz="2000" dirty="0"/>
              <a:t>los participantes deben participar en cada avance, y asistir a las visitas que se realicen a la empresa.</a:t>
            </a:r>
            <a:endParaRPr lang="es-MX" sz="2000" dirty="0"/>
          </a:p>
          <a:p>
            <a:pPr algn="just"/>
            <a:r>
              <a:rPr lang="es-ES" sz="2000" dirty="0"/>
              <a:t>Por acuerdo de sus integrantes, los equipos podrán solicitar que se excluya del mismo a aquella persona que no cumpla con las actividades solicitadas, debiendo notificar al profesor y al alumno, este último deberá trabajar de forma individual para tener derecho la evaluación.</a:t>
            </a:r>
            <a:endParaRPr lang="es-MX" sz="2000" dirty="0"/>
          </a:p>
          <a:p>
            <a:pPr algn="just"/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78" y="2084832"/>
            <a:ext cx="3865722" cy="3865722"/>
          </a:xfrm>
        </p:spPr>
      </p:pic>
    </p:spTree>
    <p:extLst>
      <p:ext uri="{BB962C8B-B14F-4D97-AF65-F5344CB8AC3E}">
        <p14:creationId xmlns:p14="http://schemas.microsoft.com/office/powerpoint/2010/main" val="355016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18529D"/>
                </a:solidFill>
              </a:rPr>
              <a:t>Al concluir el proyecto: </a:t>
            </a:r>
            <a:endParaRPr lang="es-MX" dirty="0">
              <a:solidFill>
                <a:srgbClr val="18529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99668" y="1712245"/>
            <a:ext cx="6481572" cy="4493260"/>
          </a:xfrm>
        </p:spPr>
        <p:txBody>
          <a:bodyPr>
            <a:noAutofit/>
          </a:bodyPr>
          <a:lstStyle/>
          <a:p>
            <a:pPr algn="just"/>
            <a:r>
              <a:rPr lang="es-ES" sz="2000" dirty="0"/>
              <a:t>El día de la entrega final </a:t>
            </a:r>
            <a:r>
              <a:rPr lang="es-ES" sz="2000" b="1" dirty="0"/>
              <a:t>todos </a:t>
            </a:r>
            <a:r>
              <a:rPr lang="es-ES" sz="2000" dirty="0"/>
              <a:t>los integrantes del equipo expondrán el contenido del proyecto y además entregarán una memoria USB que contenga:</a:t>
            </a:r>
            <a:endParaRPr lang="es-MX" sz="2000" dirty="0"/>
          </a:p>
          <a:p>
            <a:pPr lvl="0" algn="just"/>
            <a:r>
              <a:rPr lang="es-ES" sz="2000" dirty="0"/>
              <a:t>Los proyectos de todo el grupo</a:t>
            </a:r>
            <a:endParaRPr lang="es-MX" sz="2000" dirty="0"/>
          </a:p>
          <a:p>
            <a:pPr lvl="0" algn="just"/>
            <a:r>
              <a:rPr lang="es-ES" sz="2000" dirty="0"/>
              <a:t>Cada carpeta debe llevar el nombre de la empresa y dentro de la misma, 2 archivos uno en Word o </a:t>
            </a:r>
            <a:r>
              <a:rPr lang="es-ES" sz="2000" dirty="0" err="1"/>
              <a:t>pdf</a:t>
            </a:r>
            <a:r>
              <a:rPr lang="es-ES" sz="2000" dirty="0"/>
              <a:t> y otro de las diapositivas que se presenten</a:t>
            </a:r>
            <a:endParaRPr lang="es-MX" sz="2000" dirty="0"/>
          </a:p>
          <a:p>
            <a:pPr lvl="0" algn="just"/>
            <a:r>
              <a:rPr lang="es-ES" sz="2000" dirty="0"/>
              <a:t>También entregarán un sobre manila con el original de la solicitud y liberación de la empresa por cada equipo, </a:t>
            </a:r>
            <a:r>
              <a:rPr lang="es-ES" sz="2000" b="1" dirty="0"/>
              <a:t>debidamente firmado</a:t>
            </a:r>
            <a:r>
              <a:rPr lang="es-ES" sz="2000" b="1" dirty="0" smtClean="0"/>
              <a:t>.</a:t>
            </a:r>
            <a:endParaRPr lang="es-MX" sz="2000" dirty="0"/>
          </a:p>
          <a:p>
            <a:pPr algn="just"/>
            <a:r>
              <a:rPr lang="es-ES" sz="2000" dirty="0"/>
              <a:t>El equipo que no cumpla con el punto 2 </a:t>
            </a:r>
            <a:r>
              <a:rPr lang="es-ES" sz="2000" dirty="0" err="1"/>
              <a:t>ó</a:t>
            </a:r>
            <a:r>
              <a:rPr lang="es-ES" sz="2000" dirty="0"/>
              <a:t> 3 no tendrá derecho a ser </a:t>
            </a:r>
            <a:r>
              <a:rPr lang="es-ES" sz="2000" dirty="0" smtClean="0"/>
              <a:t>evaluado</a:t>
            </a:r>
            <a:r>
              <a:rPr lang="es-ES" sz="2000" dirty="0"/>
              <a:t>.</a:t>
            </a:r>
            <a:endParaRPr lang="es-MX" sz="20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35" y="2084832"/>
            <a:ext cx="3748087" cy="3748087"/>
          </a:xfrm>
        </p:spPr>
      </p:pic>
    </p:spTree>
    <p:extLst>
      <p:ext uri="{BB962C8B-B14F-4D97-AF65-F5344CB8AC3E}">
        <p14:creationId xmlns:p14="http://schemas.microsoft.com/office/powerpoint/2010/main" val="338649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8529D">
                <a:lumMod val="100000"/>
              </a:srgbClr>
            </a:gs>
            <a:gs pos="100000">
              <a:srgbClr val="28AD5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>
                <a:solidFill>
                  <a:srgbClr val="18529D"/>
                </a:solidFill>
              </a:rPr>
              <a:t>Objetivo del </a:t>
            </a:r>
            <a:r>
              <a:rPr lang="es-ES_tradnl" b="1" dirty="0" smtClean="0">
                <a:solidFill>
                  <a:srgbClr val="18529D"/>
                </a:solidFill>
              </a:rPr>
              <a:t>proyecto</a:t>
            </a:r>
            <a:endParaRPr lang="es-MX" dirty="0">
              <a:solidFill>
                <a:srgbClr val="18529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40078" y="2082800"/>
            <a:ext cx="5568722" cy="3657600"/>
          </a:xfrm>
        </p:spPr>
        <p:txBody>
          <a:bodyPr>
            <a:normAutofit/>
          </a:bodyPr>
          <a:lstStyle/>
          <a:p>
            <a:pPr algn="just"/>
            <a:r>
              <a:rPr lang="es-ES_tradnl" sz="2800" dirty="0" smtClean="0"/>
              <a:t>Aplicar los conocimientos adquiridos en la EE Desarrollo de Personal, con la finalidad de proponer un programa de desarrollo de personal en una empresa de la región.</a:t>
            </a:r>
            <a:endParaRPr lang="es-MX" sz="2800" dirty="0" smtClean="0"/>
          </a:p>
          <a:p>
            <a:pPr algn="just"/>
            <a:endParaRPr lang="es-MX" sz="20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19" y="2210594"/>
            <a:ext cx="2819400" cy="3533775"/>
          </a:xfrm>
        </p:spPr>
      </p:pic>
    </p:spTree>
    <p:extLst>
      <p:ext uri="{BB962C8B-B14F-4D97-AF65-F5344CB8AC3E}">
        <p14:creationId xmlns:p14="http://schemas.microsoft.com/office/powerpoint/2010/main" val="86058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>
                <a:solidFill>
                  <a:srgbClr val="18529D"/>
                </a:solidFill>
              </a:rPr>
              <a:t>Contenido del </a:t>
            </a:r>
            <a:r>
              <a:rPr lang="es-ES_tradnl" b="1" dirty="0" smtClean="0">
                <a:solidFill>
                  <a:srgbClr val="18529D"/>
                </a:solidFill>
              </a:rPr>
              <a:t>proyecto</a:t>
            </a:r>
            <a:endParaRPr lang="es-MX" dirty="0">
              <a:solidFill>
                <a:srgbClr val="18529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64034" y="2153602"/>
            <a:ext cx="4754880" cy="402336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_tradnl" dirty="0" smtClean="0"/>
              <a:t>Portada</a:t>
            </a:r>
            <a:endParaRPr lang="es-MX" dirty="0"/>
          </a:p>
          <a:p>
            <a:pPr>
              <a:buFont typeface="Wingdings" panose="05000000000000000000" pitchFamily="2" charset="2"/>
              <a:buChar char="§"/>
            </a:pPr>
            <a:r>
              <a:rPr lang="es-ES_tradnl" dirty="0"/>
              <a:t>Índice</a:t>
            </a:r>
            <a:endParaRPr lang="es-MX" dirty="0"/>
          </a:p>
          <a:p>
            <a:pPr>
              <a:buFont typeface="Wingdings" panose="05000000000000000000" pitchFamily="2" charset="2"/>
              <a:buChar char="§"/>
            </a:pPr>
            <a:r>
              <a:rPr lang="es-ES_tradnl" dirty="0"/>
              <a:t>Introducción</a:t>
            </a:r>
            <a:endParaRPr lang="es-MX" dirty="0"/>
          </a:p>
          <a:p>
            <a:pPr>
              <a:buFont typeface="Wingdings" panose="05000000000000000000" pitchFamily="2" charset="2"/>
              <a:buChar char="§"/>
            </a:pPr>
            <a:r>
              <a:rPr lang="es-ES_tradnl" dirty="0"/>
              <a:t>Capítulo 1. (Nombre de la empresa)</a:t>
            </a:r>
            <a:endParaRPr lang="es-MX" dirty="0"/>
          </a:p>
          <a:p>
            <a:pPr>
              <a:buFont typeface="Wingdings" panose="05000000000000000000" pitchFamily="2" charset="2"/>
              <a:buChar char="§"/>
            </a:pPr>
            <a:r>
              <a:rPr lang="es-ES_tradnl" dirty="0"/>
              <a:t>Capítulo 2. Función de Recursos Humanos</a:t>
            </a:r>
            <a:endParaRPr lang="es-MX" dirty="0"/>
          </a:p>
          <a:p>
            <a:pPr>
              <a:buFont typeface="Wingdings" panose="05000000000000000000" pitchFamily="2" charset="2"/>
              <a:buChar char="§"/>
            </a:pPr>
            <a:r>
              <a:rPr lang="es-ES_tradnl" dirty="0"/>
              <a:t>Capítulo 3. Propuesta de programa de Desarrollo de</a:t>
            </a:r>
            <a:endParaRPr lang="es-MX" dirty="0"/>
          </a:p>
          <a:p>
            <a:pPr>
              <a:buFont typeface="Wingdings" panose="05000000000000000000" pitchFamily="2" charset="2"/>
              <a:buChar char="§"/>
            </a:pPr>
            <a:r>
              <a:rPr lang="es-ES_tradnl" dirty="0"/>
              <a:t>personal</a:t>
            </a:r>
            <a:endParaRPr lang="es-MX" dirty="0"/>
          </a:p>
          <a:p>
            <a:pPr>
              <a:buFont typeface="Wingdings" panose="05000000000000000000" pitchFamily="2" charset="2"/>
              <a:buChar char="§"/>
            </a:pPr>
            <a:r>
              <a:rPr lang="es-ES_tradnl" dirty="0"/>
              <a:t>Conclusiones</a:t>
            </a:r>
            <a:endParaRPr lang="es-MX" dirty="0"/>
          </a:p>
          <a:p>
            <a:pPr>
              <a:buFont typeface="Wingdings" panose="05000000000000000000" pitchFamily="2" charset="2"/>
              <a:buChar char="§"/>
            </a:pPr>
            <a:r>
              <a:rPr lang="es-ES_tradnl" dirty="0"/>
              <a:t>Bibliografía y referencias</a:t>
            </a:r>
            <a:endParaRPr lang="es-MX" dirty="0"/>
          </a:p>
          <a:p>
            <a:pPr>
              <a:buFont typeface="Wingdings" panose="05000000000000000000" pitchFamily="2" charset="2"/>
              <a:buChar char="§"/>
            </a:pPr>
            <a:r>
              <a:rPr lang="es-ES_tradnl" dirty="0"/>
              <a:t>Anexos</a:t>
            </a:r>
            <a:endParaRPr lang="es-MX" dirty="0"/>
          </a:p>
          <a:p>
            <a:endParaRPr lang="es-MX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75" y="2103438"/>
            <a:ext cx="3748087" cy="3748087"/>
          </a:xfrm>
        </p:spPr>
      </p:pic>
    </p:spTree>
    <p:extLst>
      <p:ext uri="{BB962C8B-B14F-4D97-AF65-F5344CB8AC3E}">
        <p14:creationId xmlns:p14="http://schemas.microsoft.com/office/powerpoint/2010/main" val="119189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rgbClr val="18529D"/>
                </a:solidFill>
              </a:rPr>
              <a:t>Introducción </a:t>
            </a:r>
            <a:endParaRPr lang="es-MX" dirty="0">
              <a:solidFill>
                <a:srgbClr val="18529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40079" y="2408682"/>
            <a:ext cx="4754880" cy="402336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ES" dirty="0" smtClean="0"/>
              <a:t>Importancia </a:t>
            </a:r>
            <a:r>
              <a:rPr lang="es-ES" dirty="0"/>
              <a:t>del  desarrollo de personal en la organización </a:t>
            </a:r>
            <a:endParaRPr lang="es-MX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s-ES" dirty="0"/>
              <a:t>Descripción breve del contenido del proyecto</a:t>
            </a:r>
            <a:endParaRPr lang="es-MX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s-ES" dirty="0"/>
              <a:t>Relevancia del proyecto</a:t>
            </a:r>
            <a:endParaRPr lang="es-MX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s-ES" dirty="0"/>
              <a:t>Aspectos que el lector podrá encontrar de interés</a:t>
            </a:r>
            <a:endParaRPr lang="es-MX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Extensión mínima 2 cuartillas</a:t>
            </a:r>
            <a:endParaRPr lang="es-MX" dirty="0"/>
          </a:p>
          <a:p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69" y="2310606"/>
            <a:ext cx="2857500" cy="3333750"/>
          </a:xfrm>
        </p:spPr>
      </p:pic>
    </p:spTree>
    <p:extLst>
      <p:ext uri="{BB962C8B-B14F-4D97-AF65-F5344CB8AC3E}">
        <p14:creationId xmlns:p14="http://schemas.microsoft.com/office/powerpoint/2010/main" val="393538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400" b="1" dirty="0" smtClean="0">
                <a:solidFill>
                  <a:srgbClr val="18529D"/>
                </a:solidFill>
              </a:rPr>
              <a:t>CAP</a:t>
            </a:r>
            <a:r>
              <a:rPr lang="es-ES" sz="5400" b="1" dirty="0" smtClean="0">
                <a:solidFill>
                  <a:srgbClr val="18529D"/>
                </a:solidFill>
              </a:rPr>
              <a:t>Í</a:t>
            </a:r>
            <a:r>
              <a:rPr lang="es-ES" sz="5400" b="1" dirty="0" smtClean="0">
                <a:solidFill>
                  <a:srgbClr val="18529D"/>
                </a:solidFill>
              </a:rPr>
              <a:t>TULO </a:t>
            </a:r>
            <a:r>
              <a:rPr lang="es-ES" sz="5400" b="1" dirty="0" smtClean="0">
                <a:solidFill>
                  <a:srgbClr val="18529D"/>
                </a:solidFill>
              </a:rPr>
              <a:t>1</a:t>
            </a:r>
            <a:br>
              <a:rPr lang="es-ES" sz="5400" b="1" dirty="0" smtClean="0">
                <a:solidFill>
                  <a:srgbClr val="18529D"/>
                </a:solidFill>
              </a:rPr>
            </a:br>
            <a:r>
              <a:rPr lang="es-ES" sz="5400" b="1" dirty="0" smtClean="0">
                <a:solidFill>
                  <a:srgbClr val="18529D"/>
                </a:solidFill>
              </a:rPr>
              <a:t>GENERALIDADES </a:t>
            </a:r>
            <a:r>
              <a:rPr lang="es-ES" sz="5400" b="1" dirty="0">
                <a:solidFill>
                  <a:srgbClr val="18529D"/>
                </a:solidFill>
              </a:rPr>
              <a:t>DE LA EMPRESA </a:t>
            </a:r>
            <a:endParaRPr lang="es-MX" dirty="0">
              <a:solidFill>
                <a:srgbClr val="18529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s-ES" sz="3200" b="1" dirty="0" smtClean="0"/>
              <a:t>Antecedentes</a:t>
            </a:r>
            <a:endParaRPr lang="es-MX" sz="3200" dirty="0"/>
          </a:p>
          <a:p>
            <a:pPr algn="just"/>
            <a:r>
              <a:rPr lang="es-ES" sz="2400" dirty="0"/>
              <a:t>Historia de cómo y cuando surge, evolución del negocio, productos que elabora, mercado al que atiende, organigrama, numero de empleados, posición en el mercado, etc.</a:t>
            </a:r>
            <a:endParaRPr lang="es-MX" sz="2400" dirty="0"/>
          </a:p>
          <a:p>
            <a:pPr algn="just"/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56" y="1854200"/>
            <a:ext cx="4033044" cy="4033044"/>
          </a:xfrm>
        </p:spPr>
      </p:pic>
    </p:spTree>
    <p:extLst>
      <p:ext uri="{BB962C8B-B14F-4D97-AF65-F5344CB8AC3E}">
        <p14:creationId xmlns:p14="http://schemas.microsoft.com/office/powerpoint/2010/main" val="120817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18529D"/>
                </a:solidFill>
              </a:rPr>
              <a:t>1.2 Misión y visión , </a:t>
            </a:r>
            <a:r>
              <a:rPr lang="es-ES" b="1" dirty="0" smtClean="0">
                <a:solidFill>
                  <a:srgbClr val="18529D"/>
                </a:solidFill>
              </a:rPr>
              <a:t>valores</a:t>
            </a:r>
            <a:endParaRPr lang="es-MX" dirty="0">
              <a:solidFill>
                <a:srgbClr val="18529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24128" y="3111500"/>
            <a:ext cx="4754880" cy="2146300"/>
          </a:xfrm>
        </p:spPr>
        <p:txBody>
          <a:bodyPr/>
          <a:lstStyle/>
          <a:p>
            <a:pPr algn="just"/>
            <a:r>
              <a:rPr lang="es-ES" dirty="0" smtClean="0"/>
              <a:t>Declaración </a:t>
            </a:r>
            <a:r>
              <a:rPr lang="es-ES" dirty="0"/>
              <a:t>de la filosofía de la empresa; quienes somos y en que creemos. Definir como se aplican los valores y verificar que estos sean congruentes con la actividad de la organización.</a:t>
            </a:r>
            <a:endParaRPr lang="es-MX" dirty="0"/>
          </a:p>
          <a:p>
            <a:pPr algn="just"/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96" y="1968501"/>
            <a:ext cx="4792815" cy="3757434"/>
          </a:xfrm>
        </p:spPr>
      </p:pic>
    </p:spTree>
    <p:extLst>
      <p:ext uri="{BB962C8B-B14F-4D97-AF65-F5344CB8AC3E}">
        <p14:creationId xmlns:p14="http://schemas.microsoft.com/office/powerpoint/2010/main" val="209760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418572" cy="1499616"/>
          </a:xfrm>
        </p:spPr>
        <p:txBody>
          <a:bodyPr/>
          <a:lstStyle/>
          <a:p>
            <a:r>
              <a:rPr lang="es-ES" b="1" dirty="0" smtClean="0">
                <a:solidFill>
                  <a:srgbClr val="18529D"/>
                </a:solidFill>
              </a:rPr>
              <a:t>1.3. Productos </a:t>
            </a:r>
            <a:r>
              <a:rPr lang="es-ES" b="1" dirty="0">
                <a:solidFill>
                  <a:srgbClr val="18529D"/>
                </a:solidFill>
              </a:rPr>
              <a:t>o servicios que ofrece</a:t>
            </a:r>
            <a:r>
              <a:rPr lang="es-ES" dirty="0">
                <a:solidFill>
                  <a:srgbClr val="18529D"/>
                </a:solidFill>
              </a:rPr>
              <a:t>:</a:t>
            </a:r>
            <a:endParaRPr lang="es-MX" dirty="0">
              <a:solidFill>
                <a:srgbClr val="18529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24128" y="2887980"/>
            <a:ext cx="4754880" cy="282384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400" dirty="0"/>
              <a:t>C</a:t>
            </a:r>
            <a:r>
              <a:rPr lang="es-ES" sz="2400" dirty="0" smtClean="0"/>
              <a:t>aracterísticas</a:t>
            </a:r>
            <a:r>
              <a:rPr lang="es-ES" sz="2400" dirty="0"/>
              <a:t>, variedades o modelos, naturaleza del producto, etc. </a:t>
            </a:r>
            <a:endParaRPr lang="es-ES" sz="2400" dirty="0" smtClean="0"/>
          </a:p>
          <a:p>
            <a:pPr algn="just"/>
            <a:r>
              <a:rPr lang="es-ES" sz="2400" dirty="0"/>
              <a:t>Incluir descripciones e imágenes de los productos o servicios (diversas presentaciones que maneje, en caso de ser producto)</a:t>
            </a:r>
            <a:endParaRPr lang="es-MX" sz="2400" dirty="0"/>
          </a:p>
          <a:p>
            <a:pPr algn="just"/>
            <a:endParaRPr lang="es-MX" dirty="0"/>
          </a:p>
          <a:p>
            <a:pPr algn="just"/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75" y="2103438"/>
            <a:ext cx="3748087" cy="3748087"/>
          </a:xfrm>
        </p:spPr>
      </p:pic>
    </p:spTree>
    <p:extLst>
      <p:ext uri="{BB962C8B-B14F-4D97-AF65-F5344CB8AC3E}">
        <p14:creationId xmlns:p14="http://schemas.microsoft.com/office/powerpoint/2010/main" val="425183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967484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18529D"/>
                </a:solidFill>
              </a:rPr>
              <a:t>CAPÍTULO 2 </a:t>
            </a:r>
            <a:r>
              <a:rPr lang="es-ES" b="1" dirty="0" smtClean="0">
                <a:solidFill>
                  <a:srgbClr val="18529D"/>
                </a:solidFill>
              </a:rPr>
              <a:t/>
            </a:r>
            <a:br>
              <a:rPr lang="es-ES" b="1" dirty="0" smtClean="0">
                <a:solidFill>
                  <a:srgbClr val="18529D"/>
                </a:solidFill>
              </a:rPr>
            </a:br>
            <a:r>
              <a:rPr lang="es-ES" b="1" dirty="0" smtClean="0">
                <a:solidFill>
                  <a:srgbClr val="18529D"/>
                </a:solidFill>
              </a:rPr>
              <a:t>SISTEMA </a:t>
            </a:r>
            <a:r>
              <a:rPr lang="es-ES" b="1" dirty="0">
                <a:solidFill>
                  <a:srgbClr val="18529D"/>
                </a:solidFill>
              </a:rPr>
              <a:t>DE RECURSOS </a:t>
            </a:r>
            <a:r>
              <a:rPr lang="es-ES" b="1" dirty="0" smtClean="0">
                <a:solidFill>
                  <a:srgbClr val="18529D"/>
                </a:solidFill>
              </a:rPr>
              <a:t>HUMANOS</a:t>
            </a:r>
            <a:endParaRPr lang="es-MX" dirty="0">
              <a:solidFill>
                <a:srgbClr val="18529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29284" y="3556000"/>
            <a:ext cx="4754880" cy="1905000"/>
          </a:xfrm>
        </p:spPr>
        <p:txBody>
          <a:bodyPr>
            <a:normAutofit/>
          </a:bodyPr>
          <a:lstStyle/>
          <a:p>
            <a:r>
              <a:rPr lang="es-ES" sz="2200" b="1" dirty="0"/>
              <a:t>2.1 Organigrama de la </a:t>
            </a:r>
            <a:r>
              <a:rPr lang="es-ES" sz="2200" b="1" dirty="0" smtClean="0"/>
              <a:t>Empresa</a:t>
            </a:r>
          </a:p>
          <a:p>
            <a:r>
              <a:rPr lang="es-ES" sz="2200" b="1" dirty="0"/>
              <a:t>2.2. Descripción de los puestos de Recursos Humanos </a:t>
            </a:r>
            <a:endParaRPr lang="es-MX" sz="2200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64" y="2424400"/>
            <a:ext cx="3539236" cy="2908076"/>
          </a:xfrm>
        </p:spPr>
      </p:pic>
    </p:spTree>
    <p:extLst>
      <p:ext uri="{BB962C8B-B14F-4D97-AF65-F5344CB8AC3E}">
        <p14:creationId xmlns:p14="http://schemas.microsoft.com/office/powerpoint/2010/main" val="45791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74172" cy="149961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18529D"/>
                </a:solidFill>
              </a:rPr>
              <a:t>2.3 Desarrollo de personal en la </a:t>
            </a:r>
            <a:r>
              <a:rPr lang="es-ES" b="1" dirty="0" smtClean="0">
                <a:solidFill>
                  <a:srgbClr val="18529D"/>
                </a:solidFill>
              </a:rPr>
              <a:t>empresa</a:t>
            </a:r>
            <a:endParaRPr lang="es-MX" dirty="0">
              <a:solidFill>
                <a:srgbClr val="18529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24128" y="2697480"/>
            <a:ext cx="5239512" cy="3131820"/>
          </a:xfrm>
        </p:spPr>
        <p:txBody>
          <a:bodyPr>
            <a:normAutofit fontScale="92500"/>
          </a:bodyPr>
          <a:lstStyle/>
          <a:p>
            <a:pPr algn="just"/>
            <a:r>
              <a:rPr lang="es-ES" sz="2400" dirty="0" smtClean="0"/>
              <a:t>Descripción </a:t>
            </a:r>
            <a:r>
              <a:rPr lang="es-ES" sz="2400" dirty="0"/>
              <a:t>de las actividades que se realizan con relación al desarrollo del personal, identificar cuáles de las vistas en clase se lleva a cabo, o si realizan alguna adicional, explicar con detalle quiénes participan, frecuencia con que se realizan, objetivos de las actividades, etc.</a:t>
            </a:r>
            <a:endParaRPr lang="es-MX" sz="2400" dirty="0"/>
          </a:p>
          <a:p>
            <a:pPr algn="just"/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18" y="1831181"/>
            <a:ext cx="4256881" cy="4256881"/>
          </a:xfrm>
        </p:spPr>
      </p:pic>
    </p:spTree>
    <p:extLst>
      <p:ext uri="{BB962C8B-B14F-4D97-AF65-F5344CB8AC3E}">
        <p14:creationId xmlns:p14="http://schemas.microsoft.com/office/powerpoint/2010/main" val="368813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Personalizado 14">
      <a:dk1>
        <a:sysClr val="windowText" lastClr="000000"/>
      </a:dk1>
      <a:lt1>
        <a:sysClr val="window" lastClr="FFFFFF"/>
      </a:lt1>
      <a:dk2>
        <a:srgbClr val="1485A4"/>
      </a:dk2>
      <a:lt2>
        <a:srgbClr val="FFFFFF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Estampado</Template>
  <TotalTime>159</TotalTime>
  <Words>659</Words>
  <Application>Microsoft Macintosh PowerPoint</Application>
  <PresentationFormat>Personalizado</PresentationFormat>
  <Paragraphs>67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Savon</vt:lpstr>
      <vt:lpstr>PROYECTO DE  LA EXPERIENCIA  EDUCATIVA DESARROLLO PERSONAL</vt:lpstr>
      <vt:lpstr>Objetivo del proyecto</vt:lpstr>
      <vt:lpstr>Contenido del proyecto</vt:lpstr>
      <vt:lpstr>Introducción </vt:lpstr>
      <vt:lpstr>CAPÍTULO 1 GENERALIDADES DE LA EMPRESA </vt:lpstr>
      <vt:lpstr>1.2 Misión y visión , valores</vt:lpstr>
      <vt:lpstr>1.3. Productos o servicios que ofrece:</vt:lpstr>
      <vt:lpstr>CAPÍTULO 2  SISTEMA DE RECURSOS HUMANOS</vt:lpstr>
      <vt:lpstr>2.3 Desarrollo de personal en la empresa</vt:lpstr>
      <vt:lpstr>CAPÍTULO 3. PROPUESTA DE PROGRAMA DE DESARROLLO DE PERSONAL</vt:lpstr>
      <vt:lpstr>3.2 Programa de Desarrollo de Personal</vt:lpstr>
      <vt:lpstr>3.3 Beneficios esperados del programa</vt:lpstr>
      <vt:lpstr>Anexos</vt:lpstr>
      <vt:lpstr>Instrucciones generales</vt:lpstr>
      <vt:lpstr>Durante la elaboración del proyecto </vt:lpstr>
      <vt:lpstr>Al concluir el proyecto: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 LA EXPERIENCIA EDUCATIVA DESARROLLO PERSONAL</dc:title>
  <dc:creator>uv</dc:creator>
  <cp:lastModifiedBy>Maria Guadalupe Aguirre Alemán</cp:lastModifiedBy>
  <cp:revision>15</cp:revision>
  <dcterms:created xsi:type="dcterms:W3CDTF">2015-01-13T19:18:06Z</dcterms:created>
  <dcterms:modified xsi:type="dcterms:W3CDTF">2015-01-14T19:24:56Z</dcterms:modified>
</cp:coreProperties>
</file>