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4"/>
    <p:sldMasterId id="2147483719" r:id="rId5"/>
  </p:sldMasterIdLst>
  <p:sldIdLst>
    <p:sldId id="266" r:id="rId6"/>
    <p:sldId id="259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60" r:id="rId17"/>
    <p:sldId id="261" r:id="rId18"/>
    <p:sldId id="262" r:id="rId19"/>
    <p:sldId id="265" r:id="rId20"/>
    <p:sldId id="263" r:id="rId21"/>
    <p:sldId id="264" r:id="rId22"/>
    <p:sldId id="257" r:id="rId23"/>
    <p:sldId id="258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>
        <p:scale>
          <a:sx n="90" d="100"/>
          <a:sy n="90" d="100"/>
        </p:scale>
        <p:origin x="-142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ED2607-A12E-42FD-8E26-C242A49DAAA4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ED2607-A12E-42FD-8E26-C242A49DAAA4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BA9C5171-EE79-4997-BA34-CC3B44340CCD}" type="datetimeFigureOut">
              <a:rPr lang="es-MX" smtClean="0"/>
              <a:pPr/>
              <a:t>21/03/2012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6718F42A-DEA2-4B2E-B36D-BFFBC4D5689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1000108"/>
            <a:ext cx="821537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MÉTODO DE VALUACIÓN POR PUNTOS</a:t>
            </a:r>
          </a:p>
          <a:p>
            <a:endParaRPr lang="es-MX" sz="4000" dirty="0"/>
          </a:p>
          <a:p>
            <a:r>
              <a:rPr lang="es-MX" sz="4000" dirty="0" smtClean="0"/>
              <a:t>Valuación cuantitativa de puestos que determinan el valor relativo</a:t>
            </a:r>
          </a:p>
          <a:p>
            <a:r>
              <a:rPr lang="es-MX" sz="4000" dirty="0"/>
              <a:t>d</a:t>
            </a:r>
            <a:r>
              <a:rPr lang="es-MX" sz="4000" dirty="0" smtClean="0"/>
              <a:t>el puesto con base en el total de puntos asignados.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5852" y="357166"/>
            <a:ext cx="6980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5: Realización del manual de puntuación.</a:t>
            </a:r>
            <a:r>
              <a:rPr lang="es-MX" sz="2400" dirty="0"/>
              <a:t>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42910" y="1000108"/>
            <a:ext cx="800102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>
                <a:solidFill>
                  <a:schemeClr val="bg1"/>
                </a:solidFill>
              </a:rPr>
              <a:t>HABILIDAD</a:t>
            </a:r>
          </a:p>
          <a:p>
            <a:endParaRPr lang="es-MX" b="1" dirty="0">
              <a:solidFill>
                <a:schemeClr val="bg1"/>
              </a:solidFill>
            </a:endParaRPr>
          </a:p>
          <a:p>
            <a:r>
              <a:rPr lang="es-ES" b="1" i="1" dirty="0" smtClean="0">
                <a:solidFill>
                  <a:schemeClr val="bg1"/>
                </a:solidFill>
              </a:rPr>
              <a:t>Experiencia</a:t>
            </a: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 smtClean="0">
                <a:solidFill>
                  <a:schemeClr val="bg1"/>
                </a:solidFill>
              </a:rPr>
              <a:t>Sin </a:t>
            </a:r>
            <a:r>
              <a:rPr lang="es-ES" b="1" i="1" dirty="0">
                <a:solidFill>
                  <a:schemeClr val="bg1"/>
                </a:solidFill>
              </a:rPr>
              <a:t>experiencia</a:t>
            </a:r>
            <a:endParaRPr lang="es-MX" b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Mínimo 4 meses de experiencia en un puesto de nivel inferior en otra rama o en empleo similar </a:t>
            </a:r>
            <a:endParaRPr lang="es-MX" b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De 1 a 2 años de experiencia en el área o en el puesto inmediato inferior de la rama</a:t>
            </a:r>
            <a:endParaRPr lang="es-MX" b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Más de 2 años de experiencia en el área o en el puesto inmediato inferior de la </a:t>
            </a:r>
            <a:r>
              <a:rPr lang="es-ES" b="1" i="1" dirty="0" smtClean="0">
                <a:solidFill>
                  <a:schemeClr val="bg1"/>
                </a:solidFill>
              </a:rPr>
              <a:t>rama</a:t>
            </a:r>
          </a:p>
          <a:p>
            <a:pPr marL="400050" lvl="0" indent="-400050"/>
            <a:endParaRPr lang="es-ES" b="1" i="1" dirty="0" smtClean="0">
              <a:solidFill>
                <a:schemeClr val="bg1"/>
              </a:solidFill>
            </a:endParaRPr>
          </a:p>
          <a:p>
            <a:r>
              <a:rPr lang="es-ES" b="1" i="1" dirty="0">
                <a:solidFill>
                  <a:schemeClr val="bg1"/>
                </a:solidFill>
              </a:rPr>
              <a:t>Educación y capacitación</a:t>
            </a:r>
            <a:endParaRPr lang="es-MX" b="1" i="1" dirty="0">
              <a:solidFill>
                <a:schemeClr val="bg1"/>
              </a:solidFill>
            </a:endParaRPr>
          </a:p>
          <a:p>
            <a:pPr lvl="0"/>
            <a:endParaRPr lang="es-ES" b="1" i="1" dirty="0" smtClean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 smtClean="0">
                <a:solidFill>
                  <a:schemeClr val="bg1"/>
                </a:solidFill>
              </a:rPr>
              <a:t>Saber </a:t>
            </a:r>
            <a:r>
              <a:rPr lang="es-ES" b="1" i="1" dirty="0">
                <a:solidFill>
                  <a:schemeClr val="bg1"/>
                </a:solidFill>
              </a:rPr>
              <a:t>Leer y Escribir</a:t>
            </a:r>
            <a:endParaRPr lang="es-MX" b="1" i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Nivel básico (Primaría y secundaria)</a:t>
            </a:r>
            <a:endParaRPr lang="es-MX" b="1" i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Preparatoria mas carrera técnica de 3 años o 50 % de créditos de una carrera a  nivel licenciatura </a:t>
            </a:r>
            <a:endParaRPr lang="es-MX" b="1" i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b="1" i="1" dirty="0">
                <a:solidFill>
                  <a:schemeClr val="bg1"/>
                </a:solidFill>
              </a:rPr>
              <a:t>Título que acredite el finiquito de una carrera profesional a nivel licenciatura, relacionada con el desarrollo de las funciones del puesto </a:t>
            </a:r>
            <a:endParaRPr lang="es-MX" b="1" i="1" dirty="0">
              <a:solidFill>
                <a:schemeClr val="bg1"/>
              </a:solidFill>
            </a:endParaRPr>
          </a:p>
          <a:p>
            <a:pPr marL="400050" lvl="0" indent="-400050">
              <a:buFont typeface="+mj-lt"/>
              <a:buAutoNum type="romanUcPeriod"/>
            </a:pPr>
            <a:endParaRPr lang="es-MX" b="1" dirty="0">
              <a:solidFill>
                <a:schemeClr val="bg1"/>
              </a:solidFill>
            </a:endParaRPr>
          </a:p>
          <a:p>
            <a:endParaRPr lang="es-MX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1538" y="714356"/>
            <a:ext cx="683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6: Aplicación del sistema de puntuación.</a:t>
            </a:r>
            <a:r>
              <a:rPr lang="es-MX" sz="2400" dirty="0"/>
              <a:t>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8596" y="1571612"/>
          <a:ext cx="8358246" cy="1645920"/>
        </p:xfrm>
        <a:graphic>
          <a:graphicData uri="http://schemas.openxmlformats.org/drawingml/2006/table">
            <a:tbl>
              <a:tblPr/>
              <a:tblGrid>
                <a:gridCol w="1437978"/>
                <a:gridCol w="2484175"/>
                <a:gridCol w="2650143"/>
                <a:gridCol w="642942"/>
                <a:gridCol w="1143008"/>
              </a:tblGrid>
              <a:tr h="162560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Contador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Descripción del subfactor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Nivel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Puntuación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habilidad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Experiencia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Mínimo dos años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Educación y capacitación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Carrera en Lic. Contaduría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35" marR="287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20" y="3643314"/>
          <a:ext cx="8715404" cy="1662229"/>
        </p:xfrm>
        <a:graphic>
          <a:graphicData uri="http://schemas.openxmlformats.org/drawingml/2006/table">
            <a:tbl>
              <a:tblPr/>
              <a:tblGrid>
                <a:gridCol w="1126796"/>
                <a:gridCol w="2962955"/>
                <a:gridCol w="2763387"/>
                <a:gridCol w="670416"/>
                <a:gridCol w="1191850"/>
              </a:tblGrid>
              <a:tr h="213895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rutas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27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Descripción del subfactor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Nivel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Puntuación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9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habilidad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Experiencia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 año de manejo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Educación y capacitación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Saber leer y escribir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10" marR="3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Valuación de puestos de personal ejecutivo y profesional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i="1" dirty="0"/>
              <a:t>Puestos que actualmente son objeto de valuación</a:t>
            </a:r>
            <a:endParaRPr lang="es-MX" dirty="0"/>
          </a:p>
          <a:p>
            <a:pPr>
              <a:buNone/>
            </a:pPr>
            <a:r>
              <a:rPr lang="es-ES" dirty="0" smtClean="0"/>
              <a:t>   -Los </a:t>
            </a:r>
            <a:r>
              <a:rPr lang="es-ES" dirty="0"/>
              <a:t>niveles de personal obrero </a:t>
            </a:r>
            <a:r>
              <a:rPr lang="es-ES" dirty="0" smtClean="0"/>
              <a:t>calificado. </a:t>
            </a:r>
            <a:endParaRPr lang="es-ES" dirty="0"/>
          </a:p>
          <a:p>
            <a:pPr>
              <a:buNone/>
            </a:pPr>
            <a:r>
              <a:rPr lang="es-ES" dirty="0"/>
              <a:t> </a:t>
            </a:r>
            <a:r>
              <a:rPr lang="es-ES" dirty="0" smtClean="0"/>
              <a:t>  -Empleado </a:t>
            </a:r>
            <a:r>
              <a:rPr lang="es-ES" dirty="0"/>
              <a:t>de confianza hasta nivel de supervisión de primera </a:t>
            </a:r>
            <a:r>
              <a:rPr lang="es-ES" dirty="0" smtClean="0"/>
              <a:t>línea</a:t>
            </a:r>
            <a:r>
              <a:rPr lang="es-ES" dirty="0"/>
              <a:t>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 -Se extiende </a:t>
            </a:r>
            <a:r>
              <a:rPr lang="es-ES" dirty="0"/>
              <a:t>hasta el nivel ejecutivo de la organización.</a:t>
            </a:r>
            <a:endParaRPr lang="es-MX" dirty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142984"/>
            <a:ext cx="764386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8900" lvl="8" indent="87313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ES" sz="4000" dirty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iveles inferiores son m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 accesibles y</a:t>
            </a:r>
          </a:p>
          <a:p>
            <a:pPr marL="88900" lvl="8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Menos complejos</a:t>
            </a:r>
            <a:r>
              <a:rPr kumimoji="0" lang="es-E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sobre la t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cnica y experiencia necesaria que requiere abordar el nivel ejecutivo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14348" y="500042"/>
            <a:ext cx="792961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ES" sz="4400" dirty="0">
                <a:latin typeface="Arial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esolver de manera m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</a:t>
            </a:r>
            <a:r>
              <a:rPr kumimoji="0" lang="es-E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inmediata la</a:t>
            </a:r>
            <a:r>
              <a:rPr kumimoji="0" lang="es-E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remuneraci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adecuada al personal que integra el mayor porcentaje de una organizaci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1500174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4000" dirty="0" smtClean="0"/>
              <a:t>Considerar que los niveles de menor importancia jerárquica de una organización están integrados por puestos cuyas funciones y actividades a realizar tienen pocas vacaciones.</a:t>
            </a:r>
            <a:endParaRPr kumimoji="0" lang="es-E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1000108"/>
            <a:ext cx="807249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ES" sz="4400" dirty="0">
                <a:latin typeface="Arial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esultan m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 complejos de evaluar :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sz="4400" dirty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cnicas tradicionales </a:t>
            </a:r>
            <a:r>
              <a:rPr lang="es-ES" sz="4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que se s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ustituyen por la valuaci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resultados  obtenidos en relaci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 los est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ndares de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sz="4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s-E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ctuaci</a:t>
            </a:r>
            <a:r>
              <a:rPr lang="es-ES" sz="4400" dirty="0" smtClean="0">
                <a:latin typeface="Calibri"/>
                <a:ea typeface="Calibri" pitchFamily="34" charset="0"/>
                <a:cs typeface="Arial" pitchFamily="34" charset="0"/>
              </a:rPr>
              <a:t>ón.</a:t>
            </a:r>
            <a:endParaRPr kumimoji="0" lang="es-E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2143116"/>
            <a:ext cx="7572428" cy="4000528"/>
          </a:xfrm>
        </p:spPr>
        <p:txBody>
          <a:bodyPr>
            <a:noAutofit/>
          </a:bodyPr>
          <a:lstStyle/>
          <a:p>
            <a:r>
              <a:rPr lang="es-ES" sz="4400" dirty="0" smtClean="0"/>
              <a:t>   . Una </a:t>
            </a:r>
            <a:r>
              <a:rPr lang="es-ES" sz="4400" dirty="0"/>
              <a:t>saludable administración de los recursos </a:t>
            </a:r>
            <a:r>
              <a:rPr lang="es-ES" sz="4400" dirty="0" smtClean="0"/>
              <a:t>humanos</a:t>
            </a:r>
          </a:p>
          <a:p>
            <a:r>
              <a:rPr lang="es-ES" sz="4400" dirty="0" smtClean="0"/>
              <a:t>.Permiten </a:t>
            </a:r>
            <a:r>
              <a:rPr lang="es-ES" sz="4400" dirty="0"/>
              <a:t>disminuir </a:t>
            </a:r>
            <a:r>
              <a:rPr lang="es-ES" sz="4400" dirty="0" smtClean="0"/>
              <a:t> </a:t>
            </a:r>
            <a:r>
              <a:rPr lang="es-ES" sz="4400" dirty="0"/>
              <a:t>las injusticias </a:t>
            </a:r>
            <a:endParaRPr lang="es-MX" sz="4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i="1" dirty="0" smtClean="0"/>
              <a:t>Necesidad </a:t>
            </a:r>
            <a:r>
              <a:rPr lang="es-ES" i="1" dirty="0"/>
              <a:t>de evaluar los puestos ejecutivos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Sistema Hay de Escalas y Perfiles.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/>
          </a:bodyPr>
          <a:lstStyle/>
          <a:p>
            <a:r>
              <a:rPr lang="es-MX" b="1" dirty="0" smtClean="0"/>
              <a:t>El </a:t>
            </a:r>
            <a:r>
              <a:rPr lang="es-MX" b="1" dirty="0"/>
              <a:t>Sistema Hay </a:t>
            </a:r>
            <a:r>
              <a:rPr lang="es-MX" dirty="0"/>
              <a:t>mide el contenido real del puesto de trabajo y </a:t>
            </a:r>
            <a:r>
              <a:rPr lang="es-MX" dirty="0" smtClean="0"/>
              <a:t>su importancia </a:t>
            </a:r>
            <a:r>
              <a:rPr lang="es-MX" dirty="0"/>
              <a:t>en la organización. </a:t>
            </a:r>
            <a:endParaRPr lang="es-MX" dirty="0" smtClean="0"/>
          </a:p>
          <a:p>
            <a:endParaRPr lang="es-MX" dirty="0"/>
          </a:p>
          <a:p>
            <a:pPr>
              <a:buNone/>
            </a:pPr>
            <a:r>
              <a:rPr lang="es-MX" dirty="0" smtClean="0"/>
              <a:t>Se utilizan de forma relevante tres factores en este sistema:</a:t>
            </a:r>
          </a:p>
          <a:p>
            <a:pPr>
              <a:buNone/>
            </a:pPr>
            <a:endParaRPr lang="es-MX" dirty="0" smtClean="0"/>
          </a:p>
          <a:p>
            <a:pPr>
              <a:buFont typeface="Wingdings" pitchFamily="2" charset="2"/>
              <a:buChar char="§"/>
            </a:pPr>
            <a:r>
              <a:rPr lang="es-MX" i="1" dirty="0" smtClean="0"/>
              <a:t>Competencia. </a:t>
            </a:r>
            <a:r>
              <a:rPr lang="es-MX" dirty="0" smtClean="0"/>
              <a:t>Conjunto de conocimientos, experiencia y habilidades que son necesarios para poder desarrollar la actividad adecuadamente.</a:t>
            </a:r>
          </a:p>
          <a:p>
            <a:pPr>
              <a:buFont typeface="Wingdings" pitchFamily="2" charset="2"/>
              <a:buChar char="§"/>
            </a:pPr>
            <a:endParaRPr lang="es-MX" i="1" dirty="0" smtClean="0"/>
          </a:p>
          <a:p>
            <a:pPr>
              <a:buFont typeface="Wingdings" pitchFamily="2" charset="2"/>
              <a:buChar char="§"/>
            </a:pPr>
            <a:endParaRPr lang="es-MX" i="1" dirty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MX" i="1" dirty="0" smtClean="0"/>
              <a:t>Solución de problemas. </a:t>
            </a:r>
            <a:r>
              <a:rPr lang="es-MX" dirty="0" smtClean="0"/>
              <a:t>Comprende la capacidad de utilizar la referida competencia para resolver situaciones fuera de lo normal o nuevas.</a:t>
            </a:r>
          </a:p>
          <a:p>
            <a:pPr>
              <a:buFont typeface="Wingdings" pitchFamily="2" charset="2"/>
              <a:buChar char="§"/>
            </a:pPr>
            <a:r>
              <a:rPr lang="es-MX" i="1" dirty="0" smtClean="0"/>
              <a:t>Responsabilidad. </a:t>
            </a:r>
            <a:r>
              <a:rPr lang="es-MX" dirty="0" smtClean="0"/>
              <a:t>Es la medida en que el empleado se compromete en su actuación para contribuir en alcanzar unos resultados.</a:t>
            </a:r>
            <a:endParaRPr lang="es-MX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143932" cy="46434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MX" dirty="0"/>
          </a:p>
          <a:p>
            <a:pPr lvl="0"/>
            <a:r>
              <a:rPr lang="es-MX" dirty="0"/>
              <a:t>Comprender a través de la explicación y ejemplo en que consiste el método de valuación por puntos.</a:t>
            </a:r>
          </a:p>
          <a:p>
            <a:pPr>
              <a:buNone/>
            </a:pPr>
            <a:r>
              <a:rPr lang="es-MX" dirty="0"/>
              <a:t> </a:t>
            </a:r>
          </a:p>
          <a:p>
            <a:pPr lvl="0"/>
            <a:r>
              <a:rPr lang="es-MX" dirty="0"/>
              <a:t>Explicar en que consiste la valuación de puestos de personal ejecutivos</a:t>
            </a:r>
          </a:p>
          <a:p>
            <a:pPr>
              <a:buNone/>
            </a:pPr>
            <a:r>
              <a:rPr lang="es-MX" dirty="0"/>
              <a:t> </a:t>
            </a:r>
          </a:p>
          <a:p>
            <a:pPr lvl="0"/>
            <a:r>
              <a:rPr lang="es-MX" dirty="0"/>
              <a:t>Conocer la importancia de su aplicación en  la organización</a:t>
            </a:r>
          </a:p>
          <a:p>
            <a:pPr>
              <a:buNone/>
            </a:pPr>
            <a:r>
              <a:rPr lang="es-MX" dirty="0"/>
              <a:t> </a:t>
            </a:r>
          </a:p>
          <a:p>
            <a:pPr lvl="0"/>
            <a:r>
              <a:rPr lang="es-MX" dirty="0"/>
              <a:t>Desarrollar un sistema de valuación de puestos</a:t>
            </a:r>
          </a:p>
          <a:p>
            <a:endParaRPr lang="es-MX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DESARROLLO DE UN SISTEMA DE VALUACIÓN DE PUESTOS</a:t>
            </a:r>
            <a:r>
              <a:rPr lang="es-MX" dirty="0"/>
              <a:t/>
            </a:r>
            <a:br>
              <a:rPr lang="es-MX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3000372"/>
            <a:ext cx="7058052" cy="3286148"/>
          </a:xfrm>
        </p:spPr>
        <p:txBody>
          <a:bodyPr/>
          <a:lstStyle/>
          <a:p>
            <a:r>
              <a:rPr lang="es-MX" sz="3600" dirty="0" smtClean="0"/>
              <a:t>Se </a:t>
            </a:r>
            <a:r>
              <a:rPr lang="es-MX" sz="3600" dirty="0"/>
              <a:t>mostrara una combinación de los siguientes métodos de valuación de puestos: comparación de factores y sistema de puntuación.</a:t>
            </a:r>
          </a:p>
          <a:p>
            <a:endParaRPr lang="es-E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1285884"/>
          </a:xfrm>
        </p:spPr>
        <p:txBody>
          <a:bodyPr/>
          <a:lstStyle/>
          <a:p>
            <a:pPr>
              <a:buNone/>
            </a:pPr>
            <a:r>
              <a:rPr lang="es-MX" b="1" dirty="0"/>
              <a:t>Paso 1: Determinación de los factores esenciales</a:t>
            </a:r>
            <a:r>
              <a:rPr lang="es-MX" b="1" dirty="0" smtClean="0"/>
              <a:t>.</a:t>
            </a:r>
          </a:p>
          <a:p>
            <a:pPr>
              <a:buNone/>
            </a:pPr>
            <a:endParaRPr lang="es-MX" b="1" dirty="0"/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endParaRPr lang="es-MX" b="1" dirty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928926" y="1142984"/>
          <a:ext cx="4214842" cy="6858000"/>
        </p:xfrm>
        <a:graphic>
          <a:graphicData uri="http://schemas.openxmlformats.org/drawingml/2006/table">
            <a:tbl>
              <a:tblPr/>
              <a:tblGrid>
                <a:gridCol w="261122"/>
                <a:gridCol w="3953720"/>
              </a:tblGrid>
              <a:tr h="38576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Responsabilidad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Seguridad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Equipo y materiales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c) Ayuda a otros 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d) Calidad de productos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 Habilidad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Experiencia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Educación y capacitación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Esfuerzo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Físico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Mental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 Condiciones de Trabajo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Desagradables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Riesgosas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Paso 2: Indicar los puestos existentes de la empresa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Encargado de control de calidad</a:t>
            </a:r>
          </a:p>
          <a:p>
            <a:pPr lvl="0"/>
            <a:r>
              <a:rPr lang="es-MX" dirty="0"/>
              <a:t>Contador</a:t>
            </a:r>
          </a:p>
          <a:p>
            <a:pPr lvl="0"/>
            <a:r>
              <a:rPr lang="es-MX" dirty="0"/>
              <a:t>Secretaria</a:t>
            </a:r>
          </a:p>
          <a:p>
            <a:pPr lvl="0"/>
            <a:r>
              <a:rPr lang="es-MX" dirty="0"/>
              <a:t>Encargado de rutas</a:t>
            </a:r>
          </a:p>
          <a:p>
            <a:r>
              <a:rPr lang="es-MX" dirty="0"/>
              <a:t>Encargado de producción de hebra y fresco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b="1" dirty="0" smtClean="0"/>
              <a:t>Paso </a:t>
            </a:r>
            <a:r>
              <a:rPr lang="es-MX" b="1" dirty="0"/>
              <a:t>3: </a:t>
            </a:r>
            <a:r>
              <a:rPr lang="es-MX" b="1" dirty="0" smtClean="0"/>
              <a:t>Determinación </a:t>
            </a:r>
            <a:r>
              <a:rPr lang="es-MX" b="1" dirty="0"/>
              <a:t>del nivel de los </a:t>
            </a:r>
            <a:r>
              <a:rPr lang="es-MX" b="1" dirty="0" smtClean="0"/>
              <a:t>factores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endParaRPr lang="es-MX" b="1" dirty="0"/>
          </a:p>
          <a:p>
            <a:pPr>
              <a:buNone/>
            </a:pPr>
            <a:endParaRPr lang="es-MX" b="1" dirty="0"/>
          </a:p>
          <a:p>
            <a:pPr>
              <a:buNone/>
            </a:pPr>
            <a:r>
              <a:rPr lang="es-MX" b="1" dirty="0"/>
              <a:t>Paso 4: Adjudicación de puntos a los </a:t>
            </a:r>
            <a:r>
              <a:rPr lang="es-MX" b="1" dirty="0" err="1" smtClean="0"/>
              <a:t>subfactores</a:t>
            </a:r>
            <a:endParaRPr lang="es-MX" b="1" dirty="0" smtClean="0"/>
          </a:p>
          <a:p>
            <a:pPr>
              <a:buNone/>
            </a:pPr>
            <a:endParaRPr lang="es-MX" b="1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Paso 5: Adjudicación de puntuaciones a los niveles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85787" y="1428738"/>
          <a:ext cx="7715303" cy="5214971"/>
        </p:xfrm>
        <a:graphic>
          <a:graphicData uri="http://schemas.openxmlformats.org/drawingml/2006/table">
            <a:tbl>
              <a:tblPr/>
              <a:tblGrid>
                <a:gridCol w="301651"/>
                <a:gridCol w="3062918"/>
                <a:gridCol w="1009370"/>
                <a:gridCol w="1044176"/>
                <a:gridCol w="1218206"/>
                <a:gridCol w="1078982"/>
              </a:tblGrid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Niveles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891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Factores Esenciales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Mínimo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Bajo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Moderado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918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 Responsabilidad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a) Seguridad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b) Equipo y materiales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c) Ayuda a otros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d) Calidad de productos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Habilidad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a) Experiencia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b) Educación y capacitación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 Esfuerzo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a) Físico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b) Mental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 Condiciones de Trabajo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a) Desagradables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1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b) Riesgosas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36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Puntos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b="1" dirty="0" smtClean="0"/>
              <a:t>Paso 6: Realización del manual de puntuación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b="1" dirty="0" smtClean="0"/>
              <a:t>Paso 7: Aplicación del sistema de puntuación</a:t>
            </a:r>
            <a:endParaRPr lang="es-ES" sz="2000" dirty="0" smtClean="0"/>
          </a:p>
          <a:p>
            <a:pPr>
              <a:buNone/>
            </a:pPr>
            <a:endParaRPr lang="es-MX" sz="2000" b="1" dirty="0" smtClean="0"/>
          </a:p>
          <a:p>
            <a:pPr>
              <a:buNone/>
            </a:pPr>
            <a:endParaRPr lang="es-MX" sz="2000" b="1" dirty="0"/>
          </a:p>
          <a:p>
            <a:pPr>
              <a:buNone/>
            </a:pPr>
            <a:endParaRPr lang="es-MX" sz="2000" b="1" dirty="0" smtClean="0"/>
          </a:p>
          <a:p>
            <a:pPr>
              <a:buNone/>
            </a:pPr>
            <a:endParaRPr lang="es-MX" sz="20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071546"/>
          <a:ext cx="7858180" cy="5715015"/>
        </p:xfrm>
        <a:graphic>
          <a:graphicData uri="http://schemas.openxmlformats.org/drawingml/2006/table">
            <a:tbl>
              <a:tblPr/>
              <a:tblGrid>
                <a:gridCol w="2277733"/>
                <a:gridCol w="1404602"/>
                <a:gridCol w="1005999"/>
                <a:gridCol w="1138867"/>
                <a:gridCol w="1024980"/>
                <a:gridCol w="1005999"/>
              </a:tblGrid>
              <a:tr h="1143003">
                <a:tc>
                  <a:txBody>
                    <a:bodyPr/>
                    <a:lstStyle/>
                    <a:p>
                      <a:endParaRPr lang="es-MX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producción  hebra y fresco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Secretaria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control de calidad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rutas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Contador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Subfactor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Seguridad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Equipo y materiales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Ayuda a otros 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Calidad de productos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Experiencia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Educación y capacitación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Físico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Mental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Desagradables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Riesgosas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Puntuación total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449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695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430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640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28662" y="1000108"/>
            <a:ext cx="76438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/>
              <a:t>El modelo de puntos fue desarrollado por la Western Electric de Estados Unidos</a:t>
            </a:r>
          </a:p>
          <a:p>
            <a:r>
              <a:rPr lang="es-MX" sz="4800" dirty="0"/>
              <a:t>y</a:t>
            </a:r>
            <a:r>
              <a:rPr lang="es-MX" sz="4800" dirty="0" smtClean="0"/>
              <a:t> desde su origen se ha utilizado con gran éxito en numerosas organizaciones del mundo.</a:t>
            </a:r>
            <a:endParaRPr lang="es-MX" sz="4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117693"/>
            <a:ext cx="80010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/>
              <a:t>      CONCEPTOS BÁSICOS</a:t>
            </a:r>
          </a:p>
          <a:p>
            <a:endParaRPr lang="es-MX" sz="4800" dirty="0"/>
          </a:p>
          <a:p>
            <a:r>
              <a:rPr lang="es-MX" sz="4800" dirty="0" smtClean="0"/>
              <a:t>1.Objetividad</a:t>
            </a:r>
          </a:p>
          <a:p>
            <a:r>
              <a:rPr lang="es-MX" sz="4800" dirty="0" smtClean="0"/>
              <a:t>2.Discriminación</a:t>
            </a:r>
          </a:p>
          <a:p>
            <a:r>
              <a:rPr lang="es-MX" sz="4800" dirty="0" smtClean="0"/>
              <a:t>3.Totalidad</a:t>
            </a:r>
          </a:p>
          <a:p>
            <a:r>
              <a:rPr lang="es-MX" sz="4800" dirty="0" smtClean="0"/>
              <a:t>4.Máximos y mínimos</a:t>
            </a:r>
          </a:p>
          <a:p>
            <a:r>
              <a:rPr lang="es-MX" sz="4800" dirty="0" smtClean="0"/>
              <a:t>5.Amplitud y suficiencia escalar</a:t>
            </a:r>
          </a:p>
          <a:p>
            <a:r>
              <a:rPr lang="es-MX" sz="4800" dirty="0" smtClean="0"/>
              <a:t>6.Diferenciación</a:t>
            </a:r>
            <a:endParaRPr lang="es-MX" sz="48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28662" y="2357430"/>
            <a:ext cx="72152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PASOS A SEGUIR PARA REALIZAR EL </a:t>
            </a:r>
          </a:p>
          <a:p>
            <a:pPr algn="ctr"/>
            <a:r>
              <a:rPr lang="es-MX" sz="4000" b="1" dirty="0" smtClean="0"/>
              <a:t>SISTEMA DE PUNTUACIÓN</a:t>
            </a:r>
            <a:endParaRPr lang="es-MX" sz="4000" b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84212" y="428604"/>
            <a:ext cx="718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1: Determinación de los factores esenciales.</a:t>
            </a:r>
            <a:endParaRPr lang="es-MX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357422" y="1142984"/>
          <a:ext cx="4518286" cy="5618364"/>
        </p:xfrm>
        <a:graphic>
          <a:graphicData uri="http://schemas.openxmlformats.org/drawingml/2006/table">
            <a:tbl>
              <a:tblPr/>
              <a:tblGrid>
                <a:gridCol w="4018960"/>
                <a:gridCol w="499326"/>
              </a:tblGrid>
              <a:tr h="2136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Responsabilidad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Seguridad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Equipo y materiales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c) Ayuda a otros 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d) Calidad de productos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  <a:tr h="2136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 Habilidad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Experiencia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Educación y capacitación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  <a:tr h="2136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Esfuerzo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Físico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Mental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  <a:tr h="2136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 Condiciones de Trabajo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Desagradables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83909" marR="83909" marT="41955" marB="41955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41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Riesgosas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89" marR="4078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83909" marR="83909" marT="41955" marB="41955">
                    <a:lnL>
                      <a:noFill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5852" y="1500174"/>
            <a:ext cx="6983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2: Determinación del nivel de los factores.</a:t>
            </a:r>
            <a:endParaRPr lang="es-MX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000232" y="2928934"/>
          <a:ext cx="5050176" cy="981456"/>
        </p:xfrm>
        <a:graphic>
          <a:graphicData uri="http://schemas.openxmlformats.org/drawingml/2006/table">
            <a:tbl>
              <a:tblPr/>
              <a:tblGrid>
                <a:gridCol w="1419819"/>
                <a:gridCol w="832123"/>
                <a:gridCol w="1889976"/>
                <a:gridCol w="908258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Mínimo 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Bajo 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Moderado 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Alto 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214290"/>
            <a:ext cx="7113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3: Adjudicación de puntos a los subfactores</a:t>
            </a:r>
            <a:endParaRPr lang="es-MX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57224" y="785794"/>
          <a:ext cx="7286674" cy="5993892"/>
        </p:xfrm>
        <a:graphic>
          <a:graphicData uri="http://schemas.openxmlformats.org/drawingml/2006/table">
            <a:tbl>
              <a:tblPr/>
              <a:tblGrid>
                <a:gridCol w="935928"/>
                <a:gridCol w="2324410"/>
                <a:gridCol w="935928"/>
                <a:gridCol w="1245848"/>
                <a:gridCol w="1245848"/>
                <a:gridCol w="598712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Niveles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Factores Esenciales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Mínimo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Bajo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Moderado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Alto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Responsabilidad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Seguridad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Equipo y materiales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c) Ayuda a otros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d) Calidad de productos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 Habilidad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 dirty="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Experiencia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Educación y capacitación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Esfuerzo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Físico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Mental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 Condiciones de Trabajo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800" dirty="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Desagradables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Riesgosas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de Puntos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16598" y="142852"/>
            <a:ext cx="7541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Paso 4: Adjudicación de puntuaciones a los niveles.</a:t>
            </a:r>
            <a:endParaRPr lang="es-MX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1474" y="571480"/>
          <a:ext cx="8215369" cy="6326886"/>
        </p:xfrm>
        <a:graphic>
          <a:graphicData uri="http://schemas.openxmlformats.org/drawingml/2006/table">
            <a:tbl>
              <a:tblPr/>
              <a:tblGrid>
                <a:gridCol w="1055213"/>
                <a:gridCol w="2620659"/>
                <a:gridCol w="1055213"/>
                <a:gridCol w="1404633"/>
                <a:gridCol w="1404633"/>
                <a:gridCol w="675018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Niveles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Factores Esenciales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Mínimo 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Bajo 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Moderado 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Alto 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Responsabilidad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Seguridad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Equipo y materiales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c) Ayuda a otros 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d) Calidad de productos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 Habilidad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Experiencia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Educación y capacitación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Esfuerzo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Físico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Mental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105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 Condiciones de Trabajo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9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a) Desagradables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b) Riesgosas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de Puntos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1000</a:t>
                      </a:r>
                      <a:endParaRPr lang="es-MX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1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A85483A-35B4-4760-8341-5034191818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96E6F1-9BD2-40F4-AFB7-04B2AF1205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3D49601-D660-4C0D-BB2C-D38F835F8BBC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Tema5</Template>
  <TotalTime>200</TotalTime>
  <Words>1145</Words>
  <Application>Microsoft Office PowerPoint</Application>
  <PresentationFormat>Presentación en pantalla (4:3)</PresentationFormat>
  <Paragraphs>484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Tema1</vt:lpstr>
      <vt:lpstr>1_Tema1</vt:lpstr>
      <vt:lpstr>Presentación de PowerPoint</vt:lpstr>
      <vt:lpstr>OBJETIVOS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Valuación de puestos de personal ejecutivo y profesional</vt:lpstr>
      <vt:lpstr>Presentación de PowerPoint</vt:lpstr>
      <vt:lpstr>Presentación de PowerPoint</vt:lpstr>
      <vt:lpstr>Presentación de PowerPoint</vt:lpstr>
      <vt:lpstr>Presentación de PowerPoint</vt:lpstr>
      <vt:lpstr> Necesidad de evaluar los puestos ejecutivos </vt:lpstr>
      <vt:lpstr>  Sistema Hay de Escalas y Perfiles. </vt:lpstr>
      <vt:lpstr>Presentación de PowerPoint</vt:lpstr>
      <vt:lpstr>DESARROLLO DE UN SISTEMA DE VALUACIÓN DE PUESTOS </vt:lpstr>
      <vt:lpstr>Presentación de PowerPoint</vt:lpstr>
      <vt:lpstr>Paso 2: Indicar los puestos existentes de la empresa</vt:lpstr>
      <vt:lpstr>Presentación de PowerPoint</vt:lpstr>
      <vt:lpstr>Paso 5: Adjudicación de puntuaciones a los niveles</vt:lpstr>
      <vt:lpstr>Presentación de PowerPoint</vt:lpstr>
      <vt:lpstr>Presentación de PowerPoint</vt:lpstr>
    </vt:vector>
  </TitlesOfParts>
  <Company>MIA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flakita</dc:creator>
  <cp:lastModifiedBy>vic1</cp:lastModifiedBy>
  <cp:revision>21</cp:revision>
  <dcterms:created xsi:type="dcterms:W3CDTF">2009-03-11T04:26:18Z</dcterms:created>
  <dcterms:modified xsi:type="dcterms:W3CDTF">2012-03-22T04:53:03Z</dcterms:modified>
</cp:coreProperties>
</file>