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307" r:id="rId5"/>
    <p:sldId id="298" r:id="rId6"/>
    <p:sldId id="299" r:id="rId7"/>
    <p:sldId id="300" r:id="rId8"/>
    <p:sldId id="301" r:id="rId9"/>
    <p:sldId id="302" r:id="rId10"/>
    <p:sldId id="303" r:id="rId11"/>
    <p:sldId id="304" r:id="rId12"/>
    <p:sldId id="305" r:id="rId13"/>
    <p:sldId id="306" r:id="rId14"/>
    <p:sldId id="264" r:id="rId15"/>
    <p:sldId id="265" r:id="rId16"/>
    <p:sldId id="266" r:id="rId17"/>
    <p:sldId id="267" r:id="rId18"/>
    <p:sldId id="268" r:id="rId19"/>
    <p:sldId id="269" r:id="rId20"/>
    <p:sldId id="270" r:id="rId21"/>
    <p:sldId id="271"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1320"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50481-979A-4812-8869-6D46FE8EAFE7}" type="datetimeFigureOut">
              <a:rPr lang="es-MX" smtClean="0"/>
              <a:pPr/>
              <a:t>21/03/2012</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38EC17-B8D8-4EF2-A1FE-8265850242C8}" type="slidenum">
              <a:rPr lang="es-MX" smtClean="0"/>
              <a:pPr/>
              <a:t>‹Nº›</a:t>
            </a:fld>
            <a:endParaRPr lang="es-MX"/>
          </a:p>
        </p:txBody>
      </p:sp>
    </p:spTree>
    <p:extLst>
      <p:ext uri="{BB962C8B-B14F-4D97-AF65-F5344CB8AC3E}">
        <p14:creationId xmlns:p14="http://schemas.microsoft.com/office/powerpoint/2010/main" val="40255859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F38EC17-B8D8-4EF2-A1FE-8265850242C8}" type="slidenum">
              <a:rPr lang="es-MX" smtClean="0"/>
              <a:pPr/>
              <a:t>15</a:t>
            </a:fld>
            <a:endParaRPr lang="es-MX"/>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8675"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MX" smtClean="0"/>
          </a:p>
        </p:txBody>
      </p:sp>
      <p:sp>
        <p:nvSpPr>
          <p:cNvPr id="2867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3B7E72E2-279D-4FD1-AEB2-EF96A7B18C06}" type="slidenum">
              <a:rPr lang="es-ES_tradnl"/>
              <a:pPr fontAlgn="base">
                <a:spcBef>
                  <a:spcPct val="0"/>
                </a:spcBef>
                <a:spcAft>
                  <a:spcPct val="0"/>
                </a:spcAft>
              </a:pPr>
              <a:t>18</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6 Triángulo isósceles"/>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540544" y="776288"/>
            <a:ext cx="8062912" cy="1470025"/>
          </a:xfrm>
        </p:spPr>
        <p:txBody>
          <a:bodyPr anchor="b">
            <a:normAutofit/>
          </a:bodyPr>
          <a:lstStyle>
            <a:lvl1pPr algn="r">
              <a:defRPr sz="4400"/>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1371600" y="6012656"/>
            <a:ext cx="5791200" cy="365125"/>
          </a:xfrm>
        </p:spPr>
        <p:txBody>
          <a:bodyPr tIns="0" bIns="0" anchor="t"/>
          <a:lstStyle>
            <a:lvl1pPr algn="r">
              <a:defRPr sz="1000"/>
            </a:lvl1pPr>
          </a:lstStyle>
          <a:p>
            <a:fld id="{846D9FDF-1841-48B5-B251-40E678CBFAAA}" type="datetimeFigureOut">
              <a:rPr lang="es-MX" smtClean="0"/>
              <a:pPr/>
              <a:t>21/03/2012</a:t>
            </a:fld>
            <a:endParaRPr lang="es-MX"/>
          </a:p>
        </p:txBody>
      </p:sp>
      <p:sp>
        <p:nvSpPr>
          <p:cNvPr id="17" name="16 Marcador de pie de página"/>
          <p:cNvSpPr>
            <a:spLocks noGrp="1"/>
          </p:cNvSpPr>
          <p:nvPr>
            <p:ph type="ftr" sz="quarter" idx="11"/>
          </p:nvPr>
        </p:nvSpPr>
        <p:spPr>
          <a:xfrm>
            <a:off x="1371600" y="5650704"/>
            <a:ext cx="5791200" cy="365125"/>
          </a:xfrm>
        </p:spPr>
        <p:txBody>
          <a:bodyPr tIns="0" bIns="0" anchor="b"/>
          <a:lstStyle>
            <a:lvl1pPr algn="r">
              <a:defRPr sz="1100"/>
            </a:lvl1pPr>
          </a:lstStyle>
          <a:p>
            <a:endParaRPr lang="es-MX"/>
          </a:p>
        </p:txBody>
      </p:sp>
      <p:sp>
        <p:nvSpPr>
          <p:cNvPr id="29" name="28 Marcador de número de diapositiva"/>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5793ADDF-207D-46C7-95B2-49E1C6439D69}"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46D9FDF-1841-48B5-B251-40E678CBFAAA}" type="datetimeFigureOut">
              <a:rPr lang="es-MX" smtClean="0"/>
              <a:pPr/>
              <a:t>21/03/2012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793ADDF-207D-46C7-95B2-49E1C6439D69}"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381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381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846D9FDF-1841-48B5-B251-40E678CBFAAA}" type="datetimeFigureOut">
              <a:rPr lang="es-MX" smtClean="0"/>
              <a:pPr/>
              <a:t>21/03/2012</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793ADDF-207D-46C7-95B2-49E1C6439D69}"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67494"/>
            <a:ext cx="8229600" cy="1399032"/>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a:xfrm>
            <a:off x="457200" y="1882808"/>
            <a:ext cx="8229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a:xfrm>
            <a:off x="4791456" y="6480048"/>
            <a:ext cx="2133600" cy="301752"/>
          </a:xfrm>
        </p:spPr>
        <p:txBody>
          <a:bodyPr/>
          <a:lstStyle/>
          <a:p>
            <a:fld id="{846D9FDF-1841-48B5-B251-40E678CBFAAA}" type="datetimeFigureOut">
              <a:rPr lang="es-MX" smtClean="0"/>
              <a:pPr/>
              <a:t>21/03/2012</a:t>
            </a:fld>
            <a:endParaRPr lang="es-MX"/>
          </a:p>
        </p:txBody>
      </p:sp>
      <p:sp>
        <p:nvSpPr>
          <p:cNvPr id="5" name="4 Marcador de pie de página"/>
          <p:cNvSpPr>
            <a:spLocks noGrp="1"/>
          </p:cNvSpPr>
          <p:nvPr>
            <p:ph type="ftr" sz="quarter" idx="11"/>
          </p:nvPr>
        </p:nvSpPr>
        <p:spPr>
          <a:xfrm>
            <a:off x="457200" y="6480969"/>
            <a:ext cx="4260056" cy="300831"/>
          </a:xfrm>
        </p:spPr>
        <p:txBody>
          <a:bodyPr/>
          <a:lstStyle/>
          <a:p>
            <a:endParaRPr lang="es-MX"/>
          </a:p>
        </p:txBody>
      </p:sp>
      <p:sp>
        <p:nvSpPr>
          <p:cNvPr id="6" name="5 Marcador de número de diapositiva"/>
          <p:cNvSpPr>
            <a:spLocks noGrp="1"/>
          </p:cNvSpPr>
          <p:nvPr>
            <p:ph type="sldNum" sz="quarter" idx="12"/>
          </p:nvPr>
        </p:nvSpPr>
        <p:spPr/>
        <p:txBody>
          <a:bodyPr/>
          <a:lstStyle/>
          <a:p>
            <a:fld id="{5793ADDF-207D-46C7-95B2-49E1C6439D69}"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2">
        <a:schemeClr val="bg1"/>
      </p:bgRef>
    </p:bg>
    <p:spTree>
      <p:nvGrpSpPr>
        <p:cNvPr id="1" name=""/>
        <p:cNvGrpSpPr/>
        <p:nvPr/>
      </p:nvGrpSpPr>
      <p:grpSpPr>
        <a:xfrm>
          <a:off x="0" y="0"/>
          <a:ext cx="0" cy="0"/>
          <a:chOff x="0" y="0"/>
          <a:chExt cx="0" cy="0"/>
        </a:xfrm>
      </p:grpSpPr>
      <p:sp>
        <p:nvSpPr>
          <p:cNvPr id="9" name="8 Triángulo rectángulo"/>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Triángulo isósceles"/>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Marcador de fecha"/>
          <p:cNvSpPr>
            <a:spLocks noGrp="1"/>
          </p:cNvSpPr>
          <p:nvPr>
            <p:ph type="dt" sz="half" idx="10"/>
          </p:nvPr>
        </p:nvSpPr>
        <p:spPr>
          <a:xfrm>
            <a:off x="6955632" y="6477000"/>
            <a:ext cx="2133600" cy="304800"/>
          </a:xfrm>
        </p:spPr>
        <p:txBody>
          <a:bodyPr/>
          <a:lstStyle/>
          <a:p>
            <a:fld id="{846D9FDF-1841-48B5-B251-40E678CBFAAA}" type="datetimeFigureOut">
              <a:rPr lang="es-MX" smtClean="0"/>
              <a:pPr/>
              <a:t>21/03/2012</a:t>
            </a:fld>
            <a:endParaRPr lang="es-MX"/>
          </a:p>
        </p:txBody>
      </p:sp>
      <p:sp>
        <p:nvSpPr>
          <p:cNvPr id="5" name="4 Marcador de pie de página"/>
          <p:cNvSpPr>
            <a:spLocks noGrp="1"/>
          </p:cNvSpPr>
          <p:nvPr>
            <p:ph type="ftr" sz="quarter" idx="11"/>
          </p:nvPr>
        </p:nvSpPr>
        <p:spPr>
          <a:xfrm>
            <a:off x="2619376" y="6480969"/>
            <a:ext cx="4260056" cy="300831"/>
          </a:xfrm>
        </p:spPr>
        <p:txBody>
          <a:bodyPr/>
          <a:lstStyle/>
          <a:p>
            <a:endParaRPr lang="es-MX"/>
          </a:p>
        </p:txBody>
      </p:sp>
      <p:sp>
        <p:nvSpPr>
          <p:cNvPr id="6" name="5 Marcador de número de diapositiva"/>
          <p:cNvSpPr>
            <a:spLocks noGrp="1"/>
          </p:cNvSpPr>
          <p:nvPr>
            <p:ph type="sldNum" sz="quarter" idx="12"/>
          </p:nvPr>
        </p:nvSpPr>
        <p:spPr>
          <a:xfrm>
            <a:off x="8451056" y="809624"/>
            <a:ext cx="502920" cy="300831"/>
          </a:xfrm>
        </p:spPr>
        <p:txBody>
          <a:bodyPr/>
          <a:lstStyle/>
          <a:p>
            <a:fld id="{5793ADDF-207D-46C7-95B2-49E1C6439D69}" type="slidenum">
              <a:rPr lang="es-MX" smtClean="0"/>
              <a:pPr/>
              <a:t>‹Nº›</a:t>
            </a:fld>
            <a:endParaRPr lang="es-MX"/>
          </a:p>
        </p:txBody>
      </p:sp>
      <p:cxnSp>
        <p:nvCxnSpPr>
          <p:cNvPr id="11" name="10 Conector recto"/>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Conector recto"/>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Título"/>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marL="0" algn="l">
              <a:defRPr/>
            </a:lvl1p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4791456" y="6480969"/>
            <a:ext cx="2133600" cy="301752"/>
          </a:xfrm>
        </p:spPr>
        <p:txBody>
          <a:bodyPr/>
          <a:lstStyle/>
          <a:p>
            <a:fld id="{846D9FDF-1841-48B5-B251-40E678CBFAAA}" type="datetimeFigureOut">
              <a:rPr lang="es-MX" smtClean="0"/>
              <a:pPr/>
              <a:t>21/03/2012</a:t>
            </a:fld>
            <a:endParaRPr lang="es-MX"/>
          </a:p>
        </p:txBody>
      </p:sp>
      <p:sp>
        <p:nvSpPr>
          <p:cNvPr id="6" name="5 Marcador de pie de página"/>
          <p:cNvSpPr>
            <a:spLocks noGrp="1"/>
          </p:cNvSpPr>
          <p:nvPr>
            <p:ph type="ftr" sz="quarter" idx="11"/>
          </p:nvPr>
        </p:nvSpPr>
        <p:spPr>
          <a:xfrm>
            <a:off x="457200" y="6480969"/>
            <a:ext cx="4260056" cy="301752"/>
          </a:xfrm>
        </p:spPr>
        <p:txBody>
          <a:bodyPr/>
          <a:lstStyle/>
          <a:p>
            <a:endParaRPr lang="es-MX"/>
          </a:p>
        </p:txBody>
      </p:sp>
      <p:sp>
        <p:nvSpPr>
          <p:cNvPr id="7" name="6 Marcador de número de diapositiva"/>
          <p:cNvSpPr>
            <a:spLocks noGrp="1"/>
          </p:cNvSpPr>
          <p:nvPr>
            <p:ph type="sldNum" sz="quarter" idx="12"/>
          </p:nvPr>
        </p:nvSpPr>
        <p:spPr>
          <a:xfrm>
            <a:off x="7589520" y="6480969"/>
            <a:ext cx="502920" cy="301752"/>
          </a:xfrm>
        </p:spPr>
        <p:txBody>
          <a:bodyPr/>
          <a:lstStyle/>
          <a:p>
            <a:fld id="{5793ADDF-207D-46C7-95B2-49E1C6439D69}"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a:xfrm>
            <a:off x="4791456" y="6480969"/>
            <a:ext cx="2130552" cy="301752"/>
          </a:xfrm>
        </p:spPr>
        <p:txBody>
          <a:bodyPr/>
          <a:lstStyle/>
          <a:p>
            <a:fld id="{846D9FDF-1841-48B5-B251-40E678CBFAAA}" type="datetimeFigureOut">
              <a:rPr lang="es-MX" smtClean="0"/>
              <a:pPr/>
              <a:t>21/03/2012</a:t>
            </a:fld>
            <a:endParaRPr lang="es-MX"/>
          </a:p>
        </p:txBody>
      </p:sp>
      <p:sp>
        <p:nvSpPr>
          <p:cNvPr id="8" name="7 Marcador de pie de página"/>
          <p:cNvSpPr>
            <a:spLocks noGrp="1"/>
          </p:cNvSpPr>
          <p:nvPr>
            <p:ph type="ftr" sz="quarter" idx="11"/>
          </p:nvPr>
        </p:nvSpPr>
        <p:spPr>
          <a:xfrm>
            <a:off x="457200" y="6480969"/>
            <a:ext cx="4261104" cy="301752"/>
          </a:xfrm>
        </p:spPr>
        <p:txBody>
          <a:bodyPr/>
          <a:lstStyle/>
          <a:p>
            <a:endParaRPr lang="es-MX"/>
          </a:p>
        </p:txBody>
      </p:sp>
      <p:sp>
        <p:nvSpPr>
          <p:cNvPr id="9" name="8 Marcador de número de diapositiva"/>
          <p:cNvSpPr>
            <a:spLocks noGrp="1"/>
          </p:cNvSpPr>
          <p:nvPr>
            <p:ph type="sldNum" sz="quarter" idx="12"/>
          </p:nvPr>
        </p:nvSpPr>
        <p:spPr>
          <a:xfrm>
            <a:off x="7589520" y="6483096"/>
            <a:ext cx="502920" cy="301752"/>
          </a:xfrm>
        </p:spPr>
        <p:txBody>
          <a:bodyPr/>
          <a:lstStyle>
            <a:lvl1pPr algn="ctr">
              <a:defRPr/>
            </a:lvl1pPr>
          </a:lstStyle>
          <a:p>
            <a:fld id="{5793ADDF-207D-46C7-95B2-49E1C6439D69}"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b="0"/>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846D9FDF-1841-48B5-B251-40E678CBFAAA}" type="datetimeFigureOut">
              <a:rPr lang="es-MX" smtClean="0"/>
              <a:pPr/>
              <a:t>21/03/2012</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793ADDF-207D-46C7-95B2-49E1C6439D69}"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a:xfrm>
            <a:off x="4791456" y="6480969"/>
            <a:ext cx="2133600" cy="301752"/>
          </a:xfrm>
        </p:spPr>
        <p:txBody>
          <a:bodyPr/>
          <a:lstStyle/>
          <a:p>
            <a:fld id="{846D9FDF-1841-48B5-B251-40E678CBFAAA}" type="datetimeFigureOut">
              <a:rPr lang="es-MX" smtClean="0"/>
              <a:pPr/>
              <a:t>21/03/2012</a:t>
            </a:fld>
            <a:endParaRPr lang="es-MX"/>
          </a:p>
        </p:txBody>
      </p:sp>
      <p:sp>
        <p:nvSpPr>
          <p:cNvPr id="3" name="2 Marcador de pie de página"/>
          <p:cNvSpPr>
            <a:spLocks noGrp="1"/>
          </p:cNvSpPr>
          <p:nvPr>
            <p:ph type="ftr" sz="quarter" idx="11"/>
          </p:nvPr>
        </p:nvSpPr>
        <p:spPr>
          <a:xfrm>
            <a:off x="457200" y="6481890"/>
            <a:ext cx="4260056" cy="300831"/>
          </a:xfrm>
        </p:spPr>
        <p:txBody>
          <a:bodyPr/>
          <a:lstStyle/>
          <a:p>
            <a:endParaRPr lang="es-MX"/>
          </a:p>
        </p:txBody>
      </p:sp>
      <p:sp>
        <p:nvSpPr>
          <p:cNvPr id="4" name="3 Marcador de número de diapositiva"/>
          <p:cNvSpPr>
            <a:spLocks noGrp="1"/>
          </p:cNvSpPr>
          <p:nvPr>
            <p:ph type="sldNum" sz="quarter" idx="12"/>
          </p:nvPr>
        </p:nvSpPr>
        <p:spPr>
          <a:xfrm>
            <a:off x="7589520" y="6480969"/>
            <a:ext cx="502920" cy="301752"/>
          </a:xfrm>
        </p:spPr>
        <p:txBody>
          <a:bodyPr/>
          <a:lstStyle/>
          <a:p>
            <a:fld id="{5793ADDF-207D-46C7-95B2-49E1C6439D69}"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2">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278976" y="6556248"/>
            <a:ext cx="2133600" cy="301752"/>
          </a:xfrm>
        </p:spPr>
        <p:txBody>
          <a:bodyPr/>
          <a:lstStyle>
            <a:lvl1pPr>
              <a:defRPr sz="900"/>
            </a:lvl1pPr>
          </a:lstStyle>
          <a:p>
            <a:fld id="{846D9FDF-1841-48B5-B251-40E678CBFAAA}" type="datetimeFigureOut">
              <a:rPr lang="es-MX" smtClean="0"/>
              <a:pPr/>
              <a:t>21/03/2012</a:t>
            </a:fld>
            <a:endParaRPr lang="es-MX"/>
          </a:p>
        </p:txBody>
      </p:sp>
      <p:sp>
        <p:nvSpPr>
          <p:cNvPr id="6" name="5 Marcador de pie de página"/>
          <p:cNvSpPr>
            <a:spLocks noGrp="1"/>
          </p:cNvSpPr>
          <p:nvPr>
            <p:ph type="ftr" sz="quarter" idx="11"/>
          </p:nvPr>
        </p:nvSpPr>
        <p:spPr>
          <a:xfrm>
            <a:off x="1135856" y="6556248"/>
            <a:ext cx="5143120"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410576" y="6556248"/>
            <a:ext cx="502920" cy="301752"/>
          </a:xfrm>
        </p:spPr>
        <p:txBody>
          <a:bodyPr/>
          <a:lstStyle>
            <a:lvl1pPr>
              <a:defRPr sz="900"/>
            </a:lvl1pPr>
          </a:lstStyle>
          <a:p>
            <a:fld id="{5793ADDF-207D-46C7-95B2-49E1C6439D69}"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a:xfrm>
            <a:off x="6108192" y="6556248"/>
            <a:ext cx="2103120" cy="301752"/>
          </a:xfrm>
        </p:spPr>
        <p:txBody>
          <a:bodyPr/>
          <a:lstStyle>
            <a:lvl1pPr>
              <a:defRPr sz="900"/>
            </a:lvl1pPr>
          </a:lstStyle>
          <a:p>
            <a:fld id="{846D9FDF-1841-48B5-B251-40E678CBFAAA}" type="datetimeFigureOut">
              <a:rPr lang="es-MX" smtClean="0"/>
              <a:pPr/>
              <a:t>21/03/2012</a:t>
            </a:fld>
            <a:endParaRPr lang="es-MX"/>
          </a:p>
        </p:txBody>
      </p:sp>
      <p:sp>
        <p:nvSpPr>
          <p:cNvPr id="6" name="5 Marcador de pie de página"/>
          <p:cNvSpPr>
            <a:spLocks noGrp="1"/>
          </p:cNvSpPr>
          <p:nvPr>
            <p:ph type="ftr" sz="quarter" idx="11"/>
          </p:nvPr>
        </p:nvSpPr>
        <p:spPr>
          <a:xfrm>
            <a:off x="1170432" y="6557169"/>
            <a:ext cx="4948072" cy="301752"/>
          </a:xfrm>
        </p:spPr>
        <p:txBody>
          <a:bodyPr/>
          <a:lstStyle>
            <a:lvl1pPr>
              <a:defRPr sz="900"/>
            </a:lvl1pPr>
          </a:lstStyle>
          <a:p>
            <a:endParaRPr lang="es-MX"/>
          </a:p>
        </p:txBody>
      </p:sp>
      <p:sp>
        <p:nvSpPr>
          <p:cNvPr id="7" name="6 Marcador de número de diapositiva"/>
          <p:cNvSpPr>
            <a:spLocks noGrp="1"/>
          </p:cNvSpPr>
          <p:nvPr>
            <p:ph type="sldNum" sz="quarter" idx="12"/>
          </p:nvPr>
        </p:nvSpPr>
        <p:spPr>
          <a:xfrm>
            <a:off x="8217192" y="6556248"/>
            <a:ext cx="365760" cy="301752"/>
          </a:xfrm>
        </p:spPr>
        <p:txBody>
          <a:bodyPr/>
          <a:lstStyle>
            <a:lvl1pPr algn="ctr">
              <a:defRPr sz="900"/>
            </a:lvl1pPr>
          </a:lstStyle>
          <a:p>
            <a:fld id="{5793ADDF-207D-46C7-95B2-49E1C6439D69}" type="slidenum">
              <a:rPr lang="es-MX" smtClean="0"/>
              <a:pPr/>
              <a:t>‹Nº›</a:t>
            </a:fld>
            <a:endParaRPr lang="es-MX"/>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Triángulo rectángulo"/>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Conector recto"/>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Conector recto"/>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Marcador de título"/>
          <p:cNvSpPr>
            <a:spLocks noGrp="1"/>
          </p:cNvSpPr>
          <p:nvPr>
            <p:ph type="title"/>
          </p:nvPr>
        </p:nvSpPr>
        <p:spPr>
          <a:xfrm>
            <a:off x="457200" y="267494"/>
            <a:ext cx="8229600" cy="1399032"/>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846D9FDF-1841-48B5-B251-40E678CBFAAA}" type="datetimeFigureOut">
              <a:rPr lang="es-MX" smtClean="0"/>
              <a:pPr/>
              <a:t>21/03/2012</a:t>
            </a:fld>
            <a:endParaRPr lang="es-MX"/>
          </a:p>
        </p:txBody>
      </p:sp>
      <p:sp>
        <p:nvSpPr>
          <p:cNvPr id="3" name="2 Marcador de pie de página"/>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s-MX"/>
          </a:p>
        </p:txBody>
      </p:sp>
      <p:sp>
        <p:nvSpPr>
          <p:cNvPr id="23" name="22 Marcador de número de diapositiva"/>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5793ADDF-207D-46C7-95B2-49E1C6439D69}" type="slidenum">
              <a:rPr lang="es-MX" smtClean="0"/>
              <a:pPr/>
              <a:t>‹Nº›</a:t>
            </a:fld>
            <a:endParaRPr lang="es-MX"/>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gif"/><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eaLnBrk="1" hangingPunct="1"/>
            <a:r>
              <a:rPr lang="es-MX" dirty="0" smtClean="0"/>
              <a:t>Parámetros de medición  de Auditoría</a:t>
            </a:r>
            <a:endParaRPr lang="es-E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Imagen" descr="voz.gif"/>
          <p:cNvPicPr>
            <a:picLocks noChangeAspect="1"/>
          </p:cNvPicPr>
          <p:nvPr/>
        </p:nvPicPr>
        <p:blipFill>
          <a:blip r:embed="rId2" cstate="print"/>
          <a:stretch>
            <a:fillRect/>
          </a:stretch>
        </p:blipFill>
        <p:spPr>
          <a:xfrm rot="19634853">
            <a:off x="6638708" y="474825"/>
            <a:ext cx="2000244" cy="833435"/>
          </a:xfrm>
          <a:prstGeom prst="rect">
            <a:avLst/>
          </a:prstGeom>
        </p:spPr>
      </p:pic>
      <p:sp>
        <p:nvSpPr>
          <p:cNvPr id="2" name="1 CuadroTexto"/>
          <p:cNvSpPr txBox="1"/>
          <p:nvPr/>
        </p:nvSpPr>
        <p:spPr>
          <a:xfrm>
            <a:off x="142844" y="642918"/>
            <a:ext cx="8643998" cy="2308324"/>
          </a:xfrm>
          <a:prstGeom prst="rect">
            <a:avLst/>
          </a:prstGeom>
          <a:noFill/>
        </p:spPr>
        <p:txBody>
          <a:bodyPr wrap="square" rtlCol="0">
            <a:spAutoFit/>
          </a:bodyPr>
          <a:lstStyle/>
          <a:p>
            <a:r>
              <a:rPr lang="es-MX" b="1" i="1" dirty="0" smtClean="0"/>
              <a:t>Elemento III</a:t>
            </a:r>
            <a:r>
              <a:rPr lang="es-MX" b="1" i="1" dirty="0" smtClean="0">
                <a:solidFill>
                  <a:schemeClr val="accent2">
                    <a:lumMod val="75000"/>
                  </a:schemeClr>
                </a:solidFill>
              </a:rPr>
              <a:t> Dirección </a:t>
            </a:r>
          </a:p>
          <a:p>
            <a:r>
              <a:rPr lang="es-MX" b="1" i="1" dirty="0" smtClean="0"/>
              <a:t>Subelemento:</a:t>
            </a:r>
            <a:r>
              <a:rPr lang="es-MX" b="1" i="1" dirty="0" smtClean="0">
                <a:solidFill>
                  <a:schemeClr val="accent2">
                    <a:lumMod val="75000"/>
                  </a:schemeClr>
                </a:solidFill>
              </a:rPr>
              <a:t> Comunicación </a:t>
            </a:r>
          </a:p>
          <a:p>
            <a:endParaRPr lang="es-MX" b="1" i="1" dirty="0" smtClean="0">
              <a:solidFill>
                <a:schemeClr val="accent2">
                  <a:lumMod val="75000"/>
                </a:schemeClr>
              </a:solidFill>
            </a:endParaRPr>
          </a:p>
          <a:p>
            <a:r>
              <a:rPr lang="es-MX" b="1" i="1" dirty="0" smtClean="0">
                <a:solidFill>
                  <a:schemeClr val="accent2">
                    <a:lumMod val="60000"/>
                    <a:lumOff val="40000"/>
                  </a:schemeClr>
                </a:solidFill>
              </a:rPr>
              <a:t>Se evalúa la efectividad de los medios formales de la comunicación de la unidad, así como la habilidad para comunicarse con el personal a través de la aplicación de los medios apropiados. Estos medios pueden ser: orales (órdenes e instrucciones), escritos (reportes, informes, oficios, etcétera), audiovisuales (transparencias, acetatos, películas), etcétera. </a:t>
            </a:r>
            <a:endParaRPr lang="es-MX" dirty="0">
              <a:solidFill>
                <a:schemeClr val="accent2">
                  <a:lumMod val="60000"/>
                  <a:lumOff val="40000"/>
                </a:schemeClr>
              </a:solidFill>
            </a:endParaRPr>
          </a:p>
        </p:txBody>
      </p:sp>
      <p:graphicFrame>
        <p:nvGraphicFramePr>
          <p:cNvPr id="3" name="2 Tabla"/>
          <p:cNvGraphicFramePr>
            <a:graphicFrameLocks noGrp="1"/>
          </p:cNvGraphicFramePr>
          <p:nvPr/>
        </p:nvGraphicFramePr>
        <p:xfrm>
          <a:off x="1928794" y="3000372"/>
          <a:ext cx="6762776" cy="2225040"/>
        </p:xfrm>
        <a:graphic>
          <a:graphicData uri="http://schemas.openxmlformats.org/drawingml/2006/table">
            <a:tbl>
              <a:tblPr firstRow="1" bandRow="1">
                <a:tableStyleId>{21E4AEA4-8DFA-4A89-87EB-49C32662AFE0}</a:tableStyleId>
              </a:tblPr>
              <a:tblGrid>
                <a:gridCol w="1071570"/>
                <a:gridCol w="1071570"/>
                <a:gridCol w="4619636"/>
              </a:tblGrid>
              <a:tr h="370840">
                <a:tc>
                  <a:txBody>
                    <a:bodyPr/>
                    <a:lstStyle/>
                    <a:p>
                      <a:pPr algn="ctr"/>
                      <a:r>
                        <a:rPr lang="es-MX" dirty="0" smtClean="0"/>
                        <a:t>Grado</a:t>
                      </a:r>
                      <a:endParaRPr lang="es-MX" dirty="0"/>
                    </a:p>
                  </a:txBody>
                  <a:tcPr/>
                </a:tc>
                <a:tc>
                  <a:txBody>
                    <a:bodyPr/>
                    <a:lstStyle/>
                    <a:p>
                      <a:pPr algn="ctr"/>
                      <a:r>
                        <a:rPr lang="es-MX" dirty="0" smtClean="0"/>
                        <a:t>Puntos</a:t>
                      </a:r>
                      <a:endParaRPr lang="es-MX" dirty="0"/>
                    </a:p>
                  </a:txBody>
                  <a:tcPr/>
                </a:tc>
                <a:tc>
                  <a:txBody>
                    <a:bodyPr/>
                    <a:lstStyle/>
                    <a:p>
                      <a:pPr algn="ctr"/>
                      <a:r>
                        <a:rPr lang="es-MX" dirty="0" smtClean="0"/>
                        <a:t>Descripción</a:t>
                      </a:r>
                      <a:r>
                        <a:rPr lang="es-MX" baseline="0" dirty="0" smtClean="0"/>
                        <a:t> del grado</a:t>
                      </a:r>
                      <a:endParaRPr lang="es-MX" dirty="0"/>
                    </a:p>
                  </a:txBody>
                  <a:tcPr/>
                </a:tc>
              </a:tr>
              <a:tr h="370840">
                <a:tc>
                  <a:txBody>
                    <a:bodyPr/>
                    <a:lstStyle/>
                    <a:p>
                      <a:pPr algn="ctr"/>
                      <a:r>
                        <a:rPr lang="es-MX" dirty="0" smtClean="0"/>
                        <a:t>I</a:t>
                      </a:r>
                      <a:endParaRPr lang="es-MX" dirty="0"/>
                    </a:p>
                  </a:txBody>
                  <a:tcPr/>
                </a:tc>
                <a:tc>
                  <a:txBody>
                    <a:bodyPr/>
                    <a:lstStyle/>
                    <a:p>
                      <a:pPr algn="ctr"/>
                      <a:r>
                        <a:rPr lang="es-MX" dirty="0" smtClean="0"/>
                        <a:t>0</a:t>
                      </a:r>
                      <a:endParaRPr lang="es-MX" dirty="0"/>
                    </a:p>
                  </a:txBody>
                  <a:tcPr/>
                </a:tc>
                <a:tc>
                  <a:txBody>
                    <a:bodyPr/>
                    <a:lstStyle/>
                    <a:p>
                      <a:pPr algn="ctr"/>
                      <a:r>
                        <a:rPr kumimoji="0" lang="es-MX" sz="1800" kern="1200" baseline="0" dirty="0" smtClean="0"/>
                        <a:t>Carencia de medios de comunicación</a:t>
                      </a:r>
                      <a:endParaRPr kumimoji="0" lang="es-MX" sz="1800" i="1" kern="1200" baseline="0" dirty="0" smtClean="0">
                        <a:solidFill>
                          <a:schemeClr val="dk1"/>
                        </a:solidFill>
                        <a:latin typeface="+mn-lt"/>
                        <a:ea typeface="+mn-ea"/>
                        <a:cs typeface="+mn-cs"/>
                      </a:endParaRPr>
                    </a:p>
                  </a:txBody>
                  <a:tcPr/>
                </a:tc>
              </a:tr>
              <a:tr h="370840">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kumimoji="0" lang="es-MX" sz="1800" kern="1200" baseline="0" dirty="0" smtClean="0"/>
                        <a:t>Medios de comunicación deficientes </a:t>
                      </a:r>
                      <a:endParaRPr kumimoji="0" lang="es-MX" sz="1800" i="1" kern="1200" baseline="0" dirty="0" smtClean="0">
                        <a:solidFill>
                          <a:schemeClr val="dk1"/>
                        </a:solidFill>
                        <a:latin typeface="+mn-lt"/>
                        <a:ea typeface="+mn-ea"/>
                        <a:cs typeface="+mn-cs"/>
                      </a:endParaRPr>
                    </a:p>
                  </a:txBody>
                  <a:tcPr/>
                </a:tc>
              </a:tr>
              <a:tr h="370840">
                <a:tc>
                  <a:txBody>
                    <a:bodyPr/>
                    <a:lstStyle/>
                    <a:p>
                      <a:pPr algn="ctr"/>
                      <a:r>
                        <a:rPr lang="es-MX" dirty="0" smtClean="0"/>
                        <a:t>III</a:t>
                      </a:r>
                      <a:endParaRPr lang="es-MX" dirty="0"/>
                    </a:p>
                  </a:txBody>
                  <a:tcPr/>
                </a:tc>
                <a:tc>
                  <a:txBody>
                    <a:bodyPr/>
                    <a:lstStyle/>
                    <a:p>
                      <a:pPr algn="ctr"/>
                      <a:r>
                        <a:rPr lang="es-MX" dirty="0" smtClean="0"/>
                        <a:t>10</a:t>
                      </a:r>
                      <a:endParaRPr lang="es-MX" dirty="0"/>
                    </a:p>
                  </a:txBody>
                  <a:tcPr/>
                </a:tc>
                <a:tc>
                  <a:txBody>
                    <a:bodyPr/>
                    <a:lstStyle/>
                    <a:p>
                      <a:pPr algn="ctr"/>
                      <a:r>
                        <a:rPr kumimoji="0" lang="es-MX" sz="1800" kern="1200" baseline="0" dirty="0" smtClean="0"/>
                        <a:t>Medios de comunicación elementales </a:t>
                      </a:r>
                      <a:endParaRPr kumimoji="0" lang="es-MX" sz="1800" i="1" kern="1200" baseline="0" dirty="0" smtClean="0">
                        <a:solidFill>
                          <a:schemeClr val="dk1"/>
                        </a:solidFill>
                        <a:latin typeface="+mn-lt"/>
                        <a:ea typeface="+mn-ea"/>
                        <a:cs typeface="+mn-cs"/>
                      </a:endParaRPr>
                    </a:p>
                  </a:txBody>
                  <a:tcPr/>
                </a:tc>
              </a:tr>
              <a:tr h="370840">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kumimoji="0" lang="es-MX" sz="1800" kern="1200" baseline="0" dirty="0" smtClean="0"/>
                        <a:t>Medios de comunicación adecuados </a:t>
                      </a:r>
                      <a:endParaRPr kumimoji="0" lang="es-MX" sz="1800" i="1" kern="1200" baseline="0" dirty="0" smtClean="0">
                        <a:solidFill>
                          <a:schemeClr val="dk1"/>
                        </a:solidFill>
                        <a:latin typeface="+mn-lt"/>
                        <a:ea typeface="+mn-ea"/>
                        <a:cs typeface="+mn-cs"/>
                      </a:endParaRPr>
                    </a:p>
                  </a:txBody>
                  <a:tcPr/>
                </a:tc>
              </a:tr>
              <a:tr h="370840">
                <a:tc>
                  <a:txBody>
                    <a:bodyPr/>
                    <a:lstStyle/>
                    <a:p>
                      <a:pPr algn="ctr"/>
                      <a:r>
                        <a:rPr lang="es-MX" dirty="0" smtClean="0"/>
                        <a:t>V</a:t>
                      </a:r>
                      <a:endParaRPr lang="es-MX" dirty="0"/>
                    </a:p>
                  </a:txBody>
                  <a:tcPr/>
                </a:tc>
                <a:tc>
                  <a:txBody>
                    <a:bodyPr/>
                    <a:lstStyle/>
                    <a:p>
                      <a:pPr algn="ctr"/>
                      <a:r>
                        <a:rPr lang="es-MX" dirty="0" smtClean="0"/>
                        <a:t>20</a:t>
                      </a:r>
                      <a:endParaRPr lang="es-MX" dirty="0"/>
                    </a:p>
                  </a:txBody>
                  <a:tcPr/>
                </a:tc>
                <a:tc>
                  <a:txBody>
                    <a:bodyPr/>
                    <a:lstStyle/>
                    <a:p>
                      <a:pPr algn="ctr"/>
                      <a:r>
                        <a:rPr kumimoji="0" lang="es-MX" sz="1800" kern="1200" baseline="0" dirty="0" smtClean="0"/>
                        <a:t>Medios de comunicación óptimos </a:t>
                      </a:r>
                      <a:endParaRPr kumimoji="0" lang="es-MX" sz="1800" i="1" kern="1200" baseline="0" dirty="0" smtClean="0">
                        <a:solidFill>
                          <a:schemeClr val="dk1"/>
                        </a:solidFill>
                        <a:latin typeface="+mn-lt"/>
                        <a:ea typeface="+mn-ea"/>
                        <a:cs typeface="+mn-cs"/>
                      </a:endParaRPr>
                    </a:p>
                  </a:txBody>
                  <a:tcPr/>
                </a:tc>
              </a:tr>
            </a:tbl>
          </a:graphicData>
        </a:graphic>
      </p:graphicFrame>
      <p:pic>
        <p:nvPicPr>
          <p:cNvPr id="4" name="3 Imagen" descr="informes.jpg"/>
          <p:cNvPicPr>
            <a:picLocks noChangeAspect="1"/>
          </p:cNvPicPr>
          <p:nvPr/>
        </p:nvPicPr>
        <p:blipFill>
          <a:blip r:embed="rId3" cstate="print"/>
          <a:stretch>
            <a:fillRect/>
          </a:stretch>
        </p:blipFill>
        <p:spPr>
          <a:xfrm>
            <a:off x="0" y="3929066"/>
            <a:ext cx="1945664" cy="1304923"/>
          </a:xfrm>
          <a:prstGeom prst="rect">
            <a:avLst/>
          </a:prstGeom>
        </p:spPr>
      </p:pic>
      <p:pic>
        <p:nvPicPr>
          <p:cNvPr id="5" name="4 Imagen" descr="vga_conversar.jpg"/>
          <p:cNvPicPr>
            <a:picLocks noChangeAspect="1"/>
          </p:cNvPicPr>
          <p:nvPr/>
        </p:nvPicPr>
        <p:blipFill>
          <a:blip r:embed="rId4" cstate="print">
            <a:duotone>
              <a:schemeClr val="accent2">
                <a:shade val="45000"/>
                <a:satMod val="135000"/>
              </a:schemeClr>
              <a:prstClr val="white"/>
            </a:duotone>
          </a:blip>
          <a:stretch>
            <a:fillRect/>
          </a:stretch>
        </p:blipFill>
        <p:spPr>
          <a:xfrm>
            <a:off x="7000892" y="5286388"/>
            <a:ext cx="1643074" cy="1270009"/>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CuadroTexto"/>
          <p:cNvSpPr txBox="1">
            <a:spLocks noChangeArrowheads="1"/>
          </p:cNvSpPr>
          <p:nvPr/>
        </p:nvSpPr>
        <p:spPr bwMode="auto">
          <a:xfrm>
            <a:off x="142875" y="142875"/>
            <a:ext cx="8715375" cy="2616101"/>
          </a:xfrm>
          <a:prstGeom prst="rect">
            <a:avLst/>
          </a:prstGeom>
          <a:noFill/>
          <a:ln w="9525">
            <a:noFill/>
            <a:miter lim="800000"/>
            <a:headEnd/>
            <a:tailEnd/>
          </a:ln>
        </p:spPr>
        <p:txBody>
          <a:bodyPr>
            <a:spAutoFit/>
          </a:bodyPr>
          <a:lstStyle/>
          <a:p>
            <a:r>
              <a:rPr lang="es-ES" sz="2400" b="1" i="1" dirty="0">
                <a:latin typeface="Verdana" pitchFamily="34" charset="0"/>
              </a:rPr>
              <a:t>Elemento </a:t>
            </a:r>
            <a:r>
              <a:rPr lang="es-ES" sz="2400" b="1" dirty="0" smtClean="0">
                <a:latin typeface="Verdana" pitchFamily="34" charset="0"/>
              </a:rPr>
              <a:t>III</a:t>
            </a:r>
            <a:r>
              <a:rPr lang="es-ES" sz="2400" dirty="0" smtClean="0">
                <a:latin typeface="Verdana" pitchFamily="34" charset="0"/>
              </a:rPr>
              <a:t> </a:t>
            </a:r>
            <a:r>
              <a:rPr lang="es-ES" sz="2400" dirty="0">
                <a:latin typeface="Verdana" pitchFamily="34" charset="0"/>
              </a:rPr>
              <a:t>Dirección</a:t>
            </a:r>
            <a:endParaRPr lang="es-ES_tradnl" sz="2400" dirty="0">
              <a:latin typeface="Verdana" pitchFamily="34" charset="0"/>
            </a:endParaRPr>
          </a:p>
          <a:p>
            <a:r>
              <a:rPr lang="es-ES" sz="2400" b="1" i="1" dirty="0">
                <a:latin typeface="Verdana" pitchFamily="34" charset="0"/>
              </a:rPr>
              <a:t>Subelemento: </a:t>
            </a:r>
            <a:r>
              <a:rPr lang="es-ES" sz="2400" dirty="0">
                <a:latin typeface="Verdana" pitchFamily="34" charset="0"/>
              </a:rPr>
              <a:t>Supervisión</a:t>
            </a:r>
            <a:endParaRPr lang="es-ES_tradnl" sz="2400" dirty="0">
              <a:latin typeface="Verdana" pitchFamily="34" charset="0"/>
            </a:endParaRPr>
          </a:p>
          <a:p>
            <a:r>
              <a:rPr lang="es-ES" dirty="0">
                <a:latin typeface="Verdana" pitchFamily="34" charset="0"/>
              </a:rPr>
              <a:t> </a:t>
            </a:r>
            <a:endParaRPr lang="es-ES_tradnl" dirty="0">
              <a:latin typeface="Verdana" pitchFamily="34" charset="0"/>
            </a:endParaRPr>
          </a:p>
          <a:p>
            <a:r>
              <a:rPr lang="es-ES" dirty="0">
                <a:latin typeface="Verdana" pitchFamily="34" charset="0"/>
              </a:rPr>
              <a:t>	</a:t>
            </a:r>
            <a:r>
              <a:rPr lang="es-ES" sz="2000" dirty="0">
                <a:latin typeface="Verdana" pitchFamily="34" charset="0"/>
              </a:rPr>
              <a:t>Evalúa la capacidad para supervisar que tiene el personal con mando de la unidad u organismo, así como en qué medida organizan y dirigen el trabajo de equipo que se requiere para alcanzar las metas de productividad fijadas.</a:t>
            </a:r>
            <a:endParaRPr lang="es-ES_tradnl" sz="2000" dirty="0">
              <a:latin typeface="Verdana" pitchFamily="34" charset="0"/>
            </a:endParaRPr>
          </a:p>
          <a:p>
            <a:endParaRPr lang="es-ES_tradnl" dirty="0">
              <a:latin typeface="Verdana" pitchFamily="34"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0" y="428579"/>
          <a:ext cx="9072594" cy="6429421"/>
        </p:xfrm>
        <a:graphic>
          <a:graphicData uri="http://schemas.openxmlformats.org/drawingml/2006/table">
            <a:tbl>
              <a:tblPr>
                <a:tableStyleId>{284E427A-3D55-4303-BF80-6455036E1DE7}</a:tableStyleId>
              </a:tblPr>
              <a:tblGrid>
                <a:gridCol w="1507388"/>
                <a:gridCol w="1555162"/>
                <a:gridCol w="6010044"/>
              </a:tblGrid>
              <a:tr h="357190">
                <a:tc>
                  <a:txBody>
                    <a:bodyPr/>
                    <a:lstStyle/>
                    <a:p>
                      <a:pPr marL="457200" algn="just">
                        <a:lnSpc>
                          <a:spcPct val="115000"/>
                        </a:lnSpc>
                        <a:spcAft>
                          <a:spcPts val="0"/>
                        </a:spcAft>
                      </a:pPr>
                      <a:r>
                        <a:rPr lang="es-ES" sz="1600" dirty="0"/>
                        <a:t>Grado</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Puntos</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Descripción del grado</a:t>
                      </a:r>
                      <a:endParaRPr lang="es-ES_tradnl" sz="1600" dirty="0">
                        <a:latin typeface="Calibri"/>
                        <a:ea typeface="Calibri"/>
                        <a:cs typeface="Times New Roman"/>
                      </a:endParaRPr>
                    </a:p>
                  </a:txBody>
                  <a:tcPr marL="45697" marR="45697" marT="0" marB="0"/>
                </a:tc>
              </a:tr>
              <a:tr h="1071570">
                <a:tc>
                  <a:txBody>
                    <a:bodyPr/>
                    <a:lstStyle/>
                    <a:p>
                      <a:pPr marL="457200" algn="just">
                        <a:lnSpc>
                          <a:spcPct val="115000"/>
                        </a:lnSpc>
                        <a:spcAft>
                          <a:spcPts val="0"/>
                        </a:spcAft>
                      </a:pPr>
                      <a:r>
                        <a:rPr lang="es-ES" sz="1600" dirty="0"/>
                        <a:t>I</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0</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Cuenta con supervisión completamente inadecuada. El trabajo de equipo es desorganizado, prevalece la falta de disciplina.</a:t>
                      </a:r>
                      <a:endParaRPr lang="es-ES_tradnl" sz="1600" dirty="0">
                        <a:latin typeface="Calibri"/>
                        <a:ea typeface="Calibri"/>
                        <a:cs typeface="Times New Roman"/>
                      </a:endParaRPr>
                    </a:p>
                  </a:txBody>
                  <a:tcPr marL="45697" marR="45697" marT="0" marB="0"/>
                </a:tc>
              </a:tr>
              <a:tr h="1607356">
                <a:tc>
                  <a:txBody>
                    <a:bodyPr/>
                    <a:lstStyle/>
                    <a:p>
                      <a:pPr marL="457200" algn="just">
                        <a:lnSpc>
                          <a:spcPct val="115000"/>
                        </a:lnSpc>
                        <a:spcAft>
                          <a:spcPts val="0"/>
                        </a:spcAft>
                      </a:pPr>
                      <a:r>
                        <a:rPr lang="es-ES" sz="1600" dirty="0"/>
                        <a:t>II</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5</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Cuenta con una efectividad de liderazgo muy irregular; los resultados del equipo de trabajo alcanzan a cubrir los requerimientos mínimos. La actuación y motivación hacia el personal es irregular.</a:t>
                      </a:r>
                      <a:endParaRPr lang="es-ES_tradnl" sz="1600" dirty="0">
                        <a:latin typeface="Calibri"/>
                        <a:ea typeface="Calibri"/>
                        <a:cs typeface="Times New Roman"/>
                      </a:endParaRPr>
                    </a:p>
                  </a:txBody>
                  <a:tcPr marL="45697" marR="45697" marT="0" marB="0"/>
                </a:tc>
              </a:tr>
              <a:tr h="892975">
                <a:tc>
                  <a:txBody>
                    <a:bodyPr/>
                    <a:lstStyle/>
                    <a:p>
                      <a:pPr marL="457200" algn="just">
                        <a:lnSpc>
                          <a:spcPct val="115000"/>
                        </a:lnSpc>
                        <a:spcAft>
                          <a:spcPts val="0"/>
                        </a:spcAft>
                      </a:pPr>
                      <a:r>
                        <a:rPr lang="es-ES" sz="1600" dirty="0"/>
                        <a:t>III</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10</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La unidad ejerce un liderazgo básico, el equipo de trabajo cumple con las metas fijadas, se capacita al personal.</a:t>
                      </a:r>
                      <a:endParaRPr lang="es-ES_tradnl" sz="1600" dirty="0">
                        <a:latin typeface="Calibri"/>
                        <a:ea typeface="Calibri"/>
                        <a:cs typeface="Times New Roman"/>
                      </a:endParaRPr>
                    </a:p>
                  </a:txBody>
                  <a:tcPr marL="45697" marR="45697" marT="0" marB="0"/>
                </a:tc>
              </a:tr>
              <a:tr h="1250165">
                <a:tc>
                  <a:txBody>
                    <a:bodyPr/>
                    <a:lstStyle/>
                    <a:p>
                      <a:pPr marL="457200" algn="just">
                        <a:lnSpc>
                          <a:spcPct val="115000"/>
                        </a:lnSpc>
                        <a:spcAft>
                          <a:spcPts val="0"/>
                        </a:spcAft>
                      </a:pPr>
                      <a:r>
                        <a:rPr lang="es-ES" sz="1600" dirty="0"/>
                        <a:t>IV</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15</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Cuenta con personal de supervisión muy efectivo; planean, organizan y controlan el cumplimiento de los resultados esperados por equipo de trabajo.</a:t>
                      </a:r>
                      <a:endParaRPr lang="es-ES_tradnl" sz="1600" dirty="0">
                        <a:latin typeface="Calibri"/>
                        <a:ea typeface="Calibri"/>
                        <a:cs typeface="Times New Roman"/>
                      </a:endParaRPr>
                    </a:p>
                  </a:txBody>
                  <a:tcPr marL="45697" marR="45697" marT="0" marB="0"/>
                </a:tc>
              </a:tr>
              <a:tr h="1250165">
                <a:tc>
                  <a:txBody>
                    <a:bodyPr/>
                    <a:lstStyle/>
                    <a:p>
                      <a:pPr marL="457200" algn="just">
                        <a:lnSpc>
                          <a:spcPct val="115000"/>
                        </a:lnSpc>
                        <a:spcAft>
                          <a:spcPts val="0"/>
                        </a:spcAft>
                      </a:pPr>
                      <a:r>
                        <a:rPr lang="es-ES" sz="1600" dirty="0"/>
                        <a:t>V</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20</a:t>
                      </a:r>
                      <a:endParaRPr lang="es-ES_tradnl" sz="1600" dirty="0">
                        <a:latin typeface="Calibri"/>
                        <a:ea typeface="Calibri"/>
                        <a:cs typeface="Times New Roman"/>
                      </a:endParaRPr>
                    </a:p>
                  </a:txBody>
                  <a:tcPr marL="45697" marR="45697" marT="0" marB="0"/>
                </a:tc>
                <a:tc>
                  <a:txBody>
                    <a:bodyPr/>
                    <a:lstStyle/>
                    <a:p>
                      <a:pPr marL="457200" algn="just">
                        <a:lnSpc>
                          <a:spcPct val="115000"/>
                        </a:lnSpc>
                        <a:spcAft>
                          <a:spcPts val="0"/>
                        </a:spcAft>
                      </a:pPr>
                      <a:r>
                        <a:rPr lang="es-ES" sz="1600" dirty="0"/>
                        <a:t>Cuenta con un nivel de supervisión óptimo en el liderazgo, puesto que la dirección y organización del trabajo conduce, siempre, a resultados específicos. </a:t>
                      </a:r>
                      <a:endParaRPr lang="es-ES_tradnl" sz="1600" dirty="0">
                        <a:latin typeface="Calibri"/>
                        <a:ea typeface="Calibri"/>
                        <a:cs typeface="Times New Roman"/>
                      </a:endParaRPr>
                    </a:p>
                  </a:txBody>
                  <a:tcPr marL="45697" marR="45697" marT="0" marB="0"/>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3 CuadroTexto"/>
          <p:cNvSpPr txBox="1">
            <a:spLocks noChangeArrowheads="1"/>
          </p:cNvSpPr>
          <p:nvPr/>
        </p:nvSpPr>
        <p:spPr bwMode="auto">
          <a:xfrm>
            <a:off x="214313" y="571500"/>
            <a:ext cx="8715375" cy="3540125"/>
          </a:xfrm>
          <a:prstGeom prst="rect">
            <a:avLst/>
          </a:prstGeom>
          <a:noFill/>
          <a:ln w="9525">
            <a:noFill/>
            <a:miter lim="800000"/>
            <a:headEnd/>
            <a:tailEnd/>
          </a:ln>
        </p:spPr>
        <p:txBody>
          <a:bodyPr>
            <a:spAutoFit/>
          </a:bodyPr>
          <a:lstStyle/>
          <a:p>
            <a:r>
              <a:rPr lang="es-ES" sz="2800" b="1" i="1">
                <a:latin typeface="Verdana" pitchFamily="34" charset="0"/>
              </a:rPr>
              <a:t>Elemento </a:t>
            </a:r>
            <a:r>
              <a:rPr lang="es-ES" sz="2800" b="1">
                <a:latin typeface="Verdana" pitchFamily="34" charset="0"/>
              </a:rPr>
              <a:t>IV</a:t>
            </a:r>
            <a:r>
              <a:rPr lang="es-ES" sz="2800">
                <a:latin typeface="Verdana" pitchFamily="34" charset="0"/>
              </a:rPr>
              <a:t> Control</a:t>
            </a:r>
          </a:p>
          <a:p>
            <a:r>
              <a:rPr lang="es-ES" sz="2800" b="1" i="1">
                <a:latin typeface="Verdana" pitchFamily="34" charset="0"/>
              </a:rPr>
              <a:t>Subelemento: </a:t>
            </a:r>
            <a:r>
              <a:rPr lang="es-ES" sz="2800">
                <a:latin typeface="Verdana" pitchFamily="34" charset="0"/>
              </a:rPr>
              <a:t>Sistemas y procedimientos administrativos</a:t>
            </a:r>
            <a:endParaRPr lang="es-ES_tradnl" sz="2800">
              <a:latin typeface="Verdana" pitchFamily="34" charset="0"/>
            </a:endParaRPr>
          </a:p>
          <a:p>
            <a:r>
              <a:rPr lang="es-ES" b="1" i="1">
                <a:latin typeface="Verdana" pitchFamily="34" charset="0"/>
              </a:rPr>
              <a:t> </a:t>
            </a:r>
            <a:endParaRPr lang="es-ES_tradnl">
              <a:latin typeface="Verdana" pitchFamily="34" charset="0"/>
            </a:endParaRPr>
          </a:p>
          <a:p>
            <a:pPr algn="just"/>
            <a:r>
              <a:rPr lang="es-ES" b="1" i="1">
                <a:latin typeface="Verdana" pitchFamily="34" charset="0"/>
              </a:rPr>
              <a:t>	</a:t>
            </a:r>
            <a:r>
              <a:rPr lang="es-ES" sz="2400">
                <a:latin typeface="Verdana" pitchFamily="34" charset="0"/>
              </a:rPr>
              <a:t>Se evaluará la funcionalidad de todos aquellos sistemas y procedimientos que se lleven a cabo en la unidad u organismo, considerando los formatos, los reportes y, en general, todos los documentos que intervengan en la captura de información.</a:t>
            </a:r>
          </a:p>
          <a:p>
            <a:pPr algn="just"/>
            <a:endParaRPr lang="es-ES">
              <a:latin typeface="Verdana" pitchFamily="34" charset="0"/>
            </a:endParaRPr>
          </a:p>
          <a:p>
            <a:endParaRPr lang="es-ES_tradnl">
              <a:latin typeface="Verdana" pitchFamily="34" charset="0"/>
            </a:endParaRPr>
          </a:p>
          <a:p>
            <a:endParaRPr lang="es-ES_tradnl">
              <a:latin typeface="Verdana"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357166"/>
          <a:ext cx="9144000" cy="6715495"/>
        </p:xfrm>
        <a:graphic>
          <a:graphicData uri="http://schemas.openxmlformats.org/drawingml/2006/table">
            <a:tbl>
              <a:tblPr>
                <a:tableStyleId>{08FB837D-C827-4EFA-A057-4D05807E0F7C}</a:tableStyleId>
              </a:tblPr>
              <a:tblGrid>
                <a:gridCol w="1179871"/>
                <a:gridCol w="1253613"/>
                <a:gridCol w="6710516"/>
              </a:tblGrid>
              <a:tr h="416275">
                <a:tc>
                  <a:txBody>
                    <a:bodyPr/>
                    <a:lstStyle/>
                    <a:p>
                      <a:pPr marL="457200" algn="l">
                        <a:lnSpc>
                          <a:spcPct val="115000"/>
                        </a:lnSpc>
                        <a:spcAft>
                          <a:spcPts val="0"/>
                        </a:spcAft>
                      </a:pPr>
                      <a:r>
                        <a:rPr lang="es-ES" sz="1800" dirty="0"/>
                        <a:t>Grado</a:t>
                      </a:r>
                      <a:endParaRPr lang="es-ES_tradnl" sz="1800" b="1"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800" dirty="0"/>
                        <a:t>Puntos</a:t>
                      </a:r>
                      <a:endParaRPr lang="es-ES_tradnl" sz="1800" b="1"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600" dirty="0"/>
                        <a:t>Descripción del grado</a:t>
                      </a:r>
                      <a:endParaRPr lang="es-ES_tradnl" sz="1600" b="1" dirty="0">
                        <a:latin typeface="Calibri"/>
                        <a:ea typeface="Calibri"/>
                        <a:cs typeface="Times New Roman"/>
                      </a:endParaRPr>
                    </a:p>
                  </a:txBody>
                  <a:tcPr marL="30819" marR="30819" marT="0" marB="0"/>
                </a:tc>
              </a:tr>
              <a:tr h="1014093">
                <a:tc>
                  <a:txBody>
                    <a:bodyPr/>
                    <a:lstStyle/>
                    <a:p>
                      <a:pPr marL="457200" algn="l">
                        <a:lnSpc>
                          <a:spcPct val="115000"/>
                        </a:lnSpc>
                        <a:spcAft>
                          <a:spcPts val="0"/>
                        </a:spcAft>
                      </a:pPr>
                      <a:r>
                        <a:rPr lang="es-ES" sz="1800" dirty="0"/>
                        <a:t>I</a:t>
                      </a:r>
                      <a:endParaRPr lang="es-ES_tradnl" sz="1800"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800" dirty="0"/>
                        <a:t>0</a:t>
                      </a:r>
                      <a:endParaRPr lang="es-ES_tradnl" sz="1800"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600" dirty="0"/>
                        <a:t>Carencia de sistemas y procedimientos administrativos: No cuenta con los formatos necesarios y/o registros de control para el desempeño de sus actividades. </a:t>
                      </a:r>
                      <a:endParaRPr lang="es-ES_tradnl" sz="1600" dirty="0">
                        <a:latin typeface="Calibri"/>
                        <a:ea typeface="Calibri"/>
                        <a:cs typeface="Times New Roman"/>
                      </a:endParaRPr>
                    </a:p>
                  </a:txBody>
                  <a:tcPr marL="30819" marR="30819" marT="0" marB="0"/>
                </a:tc>
              </a:tr>
              <a:tr h="1303835">
                <a:tc>
                  <a:txBody>
                    <a:bodyPr/>
                    <a:lstStyle/>
                    <a:p>
                      <a:pPr marL="457200" algn="l">
                        <a:lnSpc>
                          <a:spcPct val="115000"/>
                        </a:lnSpc>
                        <a:spcAft>
                          <a:spcPts val="0"/>
                        </a:spcAft>
                      </a:pPr>
                      <a:r>
                        <a:rPr lang="es-ES" sz="1800" dirty="0"/>
                        <a:t>II</a:t>
                      </a:r>
                      <a:endParaRPr lang="es-ES_tradnl" sz="1800"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800" dirty="0"/>
                        <a:t>5</a:t>
                      </a:r>
                      <a:endParaRPr lang="es-ES_tradnl" sz="1800"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600" dirty="0"/>
                        <a:t>Sistemas y procedimientos administrativos deficientes: Los sistemas y/o procedimientos de trámite, son inoperantes por no obedecer a las necesidades de depuración del organismo o unidad.</a:t>
                      </a:r>
                      <a:endParaRPr lang="es-ES_tradnl" sz="1600" dirty="0">
                        <a:latin typeface="Calibri"/>
                        <a:ea typeface="Calibri"/>
                        <a:cs typeface="Times New Roman"/>
                      </a:endParaRPr>
                    </a:p>
                  </a:txBody>
                  <a:tcPr marL="30819" marR="30819" marT="0" marB="0"/>
                </a:tc>
              </a:tr>
              <a:tr h="1014093">
                <a:tc>
                  <a:txBody>
                    <a:bodyPr/>
                    <a:lstStyle/>
                    <a:p>
                      <a:pPr marL="457200" algn="l">
                        <a:lnSpc>
                          <a:spcPct val="115000"/>
                        </a:lnSpc>
                        <a:spcAft>
                          <a:spcPts val="0"/>
                        </a:spcAft>
                      </a:pPr>
                      <a:r>
                        <a:rPr lang="es-ES" sz="1800"/>
                        <a:t>III</a:t>
                      </a:r>
                      <a:endParaRPr lang="es-ES_tradnl" sz="1800">
                        <a:latin typeface="Calibri"/>
                        <a:ea typeface="Calibri"/>
                        <a:cs typeface="Times New Roman"/>
                      </a:endParaRPr>
                    </a:p>
                  </a:txBody>
                  <a:tcPr marL="30819" marR="30819" marT="0" marB="0"/>
                </a:tc>
                <a:tc>
                  <a:txBody>
                    <a:bodyPr/>
                    <a:lstStyle/>
                    <a:p>
                      <a:pPr marL="457200" algn="l">
                        <a:lnSpc>
                          <a:spcPct val="115000"/>
                        </a:lnSpc>
                        <a:spcAft>
                          <a:spcPts val="0"/>
                        </a:spcAft>
                      </a:pPr>
                      <a:r>
                        <a:rPr lang="es-ES" sz="1800" dirty="0"/>
                        <a:t>10</a:t>
                      </a:r>
                      <a:endParaRPr lang="es-ES_tradnl" sz="1800"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600" dirty="0"/>
                        <a:t>Sistemas y procedimientos administrativos elementales: Cuenta con sistemas y procedimientos mínimos que no aseguran la agilización en la realización de los trámites. </a:t>
                      </a:r>
                      <a:endParaRPr lang="es-ES_tradnl" sz="1600" dirty="0">
                        <a:latin typeface="Calibri"/>
                        <a:ea typeface="Calibri"/>
                        <a:cs typeface="Times New Roman"/>
                      </a:endParaRPr>
                    </a:p>
                  </a:txBody>
                  <a:tcPr marL="30819" marR="30819" marT="0" marB="0"/>
                </a:tc>
              </a:tr>
              <a:tr h="1158963">
                <a:tc>
                  <a:txBody>
                    <a:bodyPr/>
                    <a:lstStyle/>
                    <a:p>
                      <a:pPr marL="457200" algn="l">
                        <a:lnSpc>
                          <a:spcPct val="115000"/>
                        </a:lnSpc>
                        <a:spcAft>
                          <a:spcPts val="0"/>
                        </a:spcAft>
                      </a:pPr>
                      <a:r>
                        <a:rPr lang="es-ES" sz="1800" dirty="0"/>
                        <a:t>IV</a:t>
                      </a:r>
                      <a:endParaRPr lang="es-ES_tradnl" sz="1800"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800" dirty="0"/>
                        <a:t>15</a:t>
                      </a:r>
                      <a:endParaRPr lang="es-ES_tradnl" sz="1800"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600" dirty="0"/>
                        <a:t>Sistemas y procedimientos administrativos adecuados: Cuenta con sistemas y procedimientos administrativos bien definidos y claros, que permiten la optimización en las actividades.</a:t>
                      </a:r>
                      <a:endParaRPr lang="es-ES_tradnl" sz="1600" dirty="0">
                        <a:latin typeface="Calibri"/>
                        <a:ea typeface="Calibri"/>
                        <a:cs typeface="Times New Roman"/>
                      </a:endParaRPr>
                    </a:p>
                  </a:txBody>
                  <a:tcPr marL="30819" marR="30819" marT="0" marB="0"/>
                </a:tc>
              </a:tr>
              <a:tr h="1593575">
                <a:tc>
                  <a:txBody>
                    <a:bodyPr/>
                    <a:lstStyle/>
                    <a:p>
                      <a:pPr marL="457200" algn="l">
                        <a:lnSpc>
                          <a:spcPct val="115000"/>
                        </a:lnSpc>
                        <a:spcAft>
                          <a:spcPts val="0"/>
                        </a:spcAft>
                      </a:pPr>
                      <a:r>
                        <a:rPr lang="es-ES" sz="1800"/>
                        <a:t>V</a:t>
                      </a:r>
                      <a:endParaRPr lang="es-ES_tradnl" sz="1800">
                        <a:latin typeface="Calibri"/>
                        <a:ea typeface="Calibri"/>
                        <a:cs typeface="Times New Roman"/>
                      </a:endParaRPr>
                    </a:p>
                  </a:txBody>
                  <a:tcPr marL="30819" marR="30819" marT="0" marB="0"/>
                </a:tc>
                <a:tc>
                  <a:txBody>
                    <a:bodyPr/>
                    <a:lstStyle/>
                    <a:p>
                      <a:pPr marL="457200" algn="l">
                        <a:lnSpc>
                          <a:spcPct val="115000"/>
                        </a:lnSpc>
                        <a:spcAft>
                          <a:spcPts val="0"/>
                        </a:spcAft>
                      </a:pPr>
                      <a:r>
                        <a:rPr lang="es-ES" sz="1800" dirty="0"/>
                        <a:t>20</a:t>
                      </a:r>
                      <a:endParaRPr lang="es-ES_tradnl" sz="1800" dirty="0">
                        <a:latin typeface="Calibri"/>
                        <a:ea typeface="Calibri"/>
                        <a:cs typeface="Times New Roman"/>
                      </a:endParaRPr>
                    </a:p>
                  </a:txBody>
                  <a:tcPr marL="30819" marR="30819" marT="0" marB="0"/>
                </a:tc>
                <a:tc>
                  <a:txBody>
                    <a:bodyPr/>
                    <a:lstStyle/>
                    <a:p>
                      <a:pPr marL="457200" algn="l">
                        <a:lnSpc>
                          <a:spcPct val="115000"/>
                        </a:lnSpc>
                        <a:spcAft>
                          <a:spcPts val="0"/>
                        </a:spcAft>
                      </a:pPr>
                      <a:r>
                        <a:rPr lang="es-ES" sz="1600" dirty="0" smtClean="0"/>
                        <a:t>Sistemas </a:t>
                      </a:r>
                      <a:r>
                        <a:rPr lang="es-ES" sz="1600" dirty="0"/>
                        <a:t>y procedimientos administrativos excelentes: Cuenta con sistemas y procedimientos administrativos en condiciones de aceptar mecanismos de soporte a la unidad central de proceso, con un máximo de aprovechamiento en la eficiencia del personal.</a:t>
                      </a:r>
                      <a:endParaRPr lang="es-ES_tradnl" sz="1600" dirty="0">
                        <a:latin typeface="Calibri"/>
                        <a:ea typeface="Calibri"/>
                        <a:cs typeface="Times New Roman"/>
                      </a:endParaRPr>
                    </a:p>
                  </a:txBody>
                  <a:tcPr marL="30819" marR="30819" marT="0" marB="0"/>
                </a:tc>
              </a:tr>
            </a:tbl>
          </a:graphicData>
        </a:graphic>
      </p:graphicFrame>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2 CuadroTexto"/>
          <p:cNvSpPr txBox="1">
            <a:spLocks noChangeArrowheads="1"/>
          </p:cNvSpPr>
          <p:nvPr/>
        </p:nvSpPr>
        <p:spPr bwMode="auto">
          <a:xfrm>
            <a:off x="142875" y="785813"/>
            <a:ext cx="8786813" cy="2585323"/>
          </a:xfrm>
          <a:prstGeom prst="rect">
            <a:avLst/>
          </a:prstGeom>
          <a:noFill/>
          <a:ln w="9525">
            <a:noFill/>
            <a:miter lim="800000"/>
            <a:headEnd/>
            <a:tailEnd/>
          </a:ln>
        </p:spPr>
        <p:txBody>
          <a:bodyPr>
            <a:spAutoFit/>
          </a:bodyPr>
          <a:lstStyle/>
          <a:p>
            <a:r>
              <a:rPr lang="es-ES" sz="2400" b="1" i="1" dirty="0">
                <a:latin typeface="Verdana" pitchFamily="34" charset="0"/>
              </a:rPr>
              <a:t>Elemento </a:t>
            </a:r>
            <a:r>
              <a:rPr lang="es-ES" sz="2400" b="1" dirty="0">
                <a:latin typeface="Verdana" pitchFamily="34" charset="0"/>
              </a:rPr>
              <a:t>IV</a:t>
            </a:r>
            <a:r>
              <a:rPr lang="es-ES" sz="2400" dirty="0">
                <a:latin typeface="Verdana" pitchFamily="34" charset="0"/>
              </a:rPr>
              <a:t> Control</a:t>
            </a:r>
            <a:endParaRPr lang="es-ES_tradnl" sz="2400" dirty="0">
              <a:latin typeface="Verdana" pitchFamily="34" charset="0"/>
            </a:endParaRPr>
          </a:p>
          <a:p>
            <a:r>
              <a:rPr lang="es-ES" sz="2400" b="1" i="1" dirty="0" smtClean="0">
                <a:latin typeface="Verdana" pitchFamily="34" charset="0"/>
              </a:rPr>
              <a:t>Sub-elemento</a:t>
            </a:r>
            <a:r>
              <a:rPr lang="es-ES" sz="2400" b="1" i="1" dirty="0">
                <a:latin typeface="Verdana" pitchFamily="34" charset="0"/>
              </a:rPr>
              <a:t>: </a:t>
            </a:r>
            <a:r>
              <a:rPr lang="es-ES" sz="2400" dirty="0">
                <a:latin typeface="Verdana" pitchFamily="34" charset="0"/>
              </a:rPr>
              <a:t>Manuales de operación</a:t>
            </a:r>
            <a:endParaRPr lang="es-ES_tradnl" sz="2400" dirty="0">
              <a:latin typeface="Verdana" pitchFamily="34" charset="0"/>
            </a:endParaRPr>
          </a:p>
          <a:p>
            <a:r>
              <a:rPr lang="es-ES" dirty="0">
                <a:latin typeface="Verdana" pitchFamily="34" charset="0"/>
              </a:rPr>
              <a:t> </a:t>
            </a:r>
            <a:endParaRPr lang="es-ES_tradnl" dirty="0">
              <a:latin typeface="Verdana" pitchFamily="34" charset="0"/>
            </a:endParaRPr>
          </a:p>
          <a:p>
            <a:pPr algn="just"/>
            <a:r>
              <a:rPr lang="es-ES" dirty="0">
                <a:latin typeface="Verdana" pitchFamily="34" charset="0"/>
              </a:rPr>
              <a:t>	</a:t>
            </a:r>
            <a:r>
              <a:rPr lang="es-ES" sz="2400" dirty="0">
                <a:latin typeface="Verdana" pitchFamily="34" charset="0"/>
              </a:rPr>
              <a:t>Se evaluará la eficacia de los manuales de operación que normen las actividades de la unidad u organismo en cuanto a procedimiento se refiere.</a:t>
            </a:r>
            <a:endParaRPr lang="es-ES_tradnl" sz="2400" dirty="0">
              <a:latin typeface="Verdana" pitchFamily="34" charset="0"/>
            </a:endParaRPr>
          </a:p>
          <a:p>
            <a:endParaRPr lang="es-ES_tradnl" sz="2400" dirty="0">
              <a:latin typeface="Verdana" pitchFamily="34" charset="0"/>
            </a:endParaRP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0" y="357166"/>
          <a:ext cx="9144000" cy="6748382"/>
        </p:xfrm>
        <a:graphic>
          <a:graphicData uri="http://schemas.openxmlformats.org/drawingml/2006/table">
            <a:tbl>
              <a:tblPr>
                <a:tableStyleId>{08FB837D-C827-4EFA-A057-4D05807E0F7C}</a:tableStyleId>
              </a:tblPr>
              <a:tblGrid>
                <a:gridCol w="1571604"/>
                <a:gridCol w="1643074"/>
                <a:gridCol w="5929322"/>
              </a:tblGrid>
              <a:tr h="32870">
                <a:tc>
                  <a:txBody>
                    <a:bodyPr/>
                    <a:lstStyle/>
                    <a:p>
                      <a:pPr marL="457200" algn="ctr">
                        <a:lnSpc>
                          <a:spcPct val="115000"/>
                        </a:lnSpc>
                        <a:spcAft>
                          <a:spcPts val="0"/>
                        </a:spcAft>
                      </a:pPr>
                      <a:r>
                        <a:rPr lang="es-ES" sz="1600" dirty="0"/>
                        <a:t>Grado</a:t>
                      </a:r>
                      <a:endParaRPr lang="es-ES_tradnl" sz="1600" dirty="0">
                        <a:latin typeface="Calibri"/>
                        <a:ea typeface="Calibri"/>
                        <a:cs typeface="Times New Roman"/>
                      </a:endParaRPr>
                    </a:p>
                  </a:txBody>
                  <a:tcPr marL="42749" marR="42749" marT="0" marB="0"/>
                </a:tc>
                <a:tc>
                  <a:txBody>
                    <a:bodyPr/>
                    <a:lstStyle/>
                    <a:p>
                      <a:pPr marL="457200" algn="ctr">
                        <a:lnSpc>
                          <a:spcPct val="115000"/>
                        </a:lnSpc>
                        <a:spcAft>
                          <a:spcPts val="0"/>
                        </a:spcAft>
                      </a:pPr>
                      <a:r>
                        <a:rPr lang="es-ES" sz="1600"/>
                        <a:t>Puntos</a:t>
                      </a:r>
                      <a:endParaRPr lang="es-ES_tradnl" sz="1600">
                        <a:latin typeface="Calibri"/>
                        <a:ea typeface="Calibri"/>
                        <a:cs typeface="Times New Roman"/>
                      </a:endParaRPr>
                    </a:p>
                  </a:txBody>
                  <a:tcPr marL="42749" marR="42749" marT="0" marB="0"/>
                </a:tc>
                <a:tc>
                  <a:txBody>
                    <a:bodyPr/>
                    <a:lstStyle/>
                    <a:p>
                      <a:pPr marL="457200" algn="ctr">
                        <a:lnSpc>
                          <a:spcPct val="115000"/>
                        </a:lnSpc>
                        <a:spcAft>
                          <a:spcPts val="0"/>
                        </a:spcAft>
                      </a:pPr>
                      <a:r>
                        <a:rPr lang="es-ES" sz="1600" dirty="0"/>
                        <a:t>Descripción del grado</a:t>
                      </a:r>
                      <a:endParaRPr lang="es-ES_tradnl" sz="1600" dirty="0">
                        <a:latin typeface="Calibri"/>
                        <a:ea typeface="Calibri"/>
                        <a:cs typeface="Times New Roman"/>
                      </a:endParaRPr>
                    </a:p>
                  </a:txBody>
                  <a:tcPr marL="42749" marR="42749" marT="0" marB="0"/>
                </a:tc>
              </a:tr>
              <a:tr h="1041970">
                <a:tc>
                  <a:txBody>
                    <a:bodyPr/>
                    <a:lstStyle/>
                    <a:p>
                      <a:pPr marL="457200" algn="ctr">
                        <a:lnSpc>
                          <a:spcPct val="115000"/>
                        </a:lnSpc>
                        <a:spcAft>
                          <a:spcPts val="0"/>
                        </a:spcAft>
                      </a:pPr>
                      <a:r>
                        <a:rPr lang="es-ES" sz="1800" dirty="0"/>
                        <a:t>I</a:t>
                      </a:r>
                      <a:endParaRPr lang="es-ES_tradnl" sz="1800" dirty="0">
                        <a:latin typeface="Calibri"/>
                        <a:ea typeface="Calibri"/>
                        <a:cs typeface="Times New Roman"/>
                      </a:endParaRPr>
                    </a:p>
                  </a:txBody>
                  <a:tcPr marL="42749" marR="42749" marT="0" marB="0"/>
                </a:tc>
                <a:tc>
                  <a:txBody>
                    <a:bodyPr/>
                    <a:lstStyle/>
                    <a:p>
                      <a:pPr marL="457200" algn="ctr">
                        <a:lnSpc>
                          <a:spcPct val="115000"/>
                        </a:lnSpc>
                        <a:spcAft>
                          <a:spcPts val="0"/>
                        </a:spcAft>
                      </a:pPr>
                      <a:r>
                        <a:rPr lang="es-ES" sz="1800" dirty="0"/>
                        <a:t>0</a:t>
                      </a:r>
                      <a:endParaRPr lang="es-ES_tradnl" sz="1800" dirty="0">
                        <a:latin typeface="Calibri"/>
                        <a:ea typeface="Calibri"/>
                        <a:cs typeface="Times New Roman"/>
                      </a:endParaRPr>
                    </a:p>
                  </a:txBody>
                  <a:tcPr marL="42749" marR="42749" marT="0" marB="0"/>
                </a:tc>
                <a:tc>
                  <a:txBody>
                    <a:bodyPr/>
                    <a:lstStyle/>
                    <a:p>
                      <a:pPr marL="457200" algn="just">
                        <a:lnSpc>
                          <a:spcPct val="115000"/>
                        </a:lnSpc>
                        <a:spcAft>
                          <a:spcPts val="0"/>
                        </a:spcAft>
                      </a:pPr>
                      <a:r>
                        <a:rPr lang="es-ES" sz="1600" dirty="0"/>
                        <a:t>Carencia del manual de operación: No cuenta con un manual de operación que norme la realización de los procedimientos.</a:t>
                      </a:r>
                      <a:endParaRPr lang="es-ES_tradnl" sz="1600" dirty="0">
                        <a:latin typeface="Calibri"/>
                        <a:ea typeface="Calibri"/>
                        <a:cs typeface="Times New Roman"/>
                      </a:endParaRPr>
                    </a:p>
                  </a:txBody>
                  <a:tcPr marL="42749" marR="42749" marT="0" marB="0"/>
                </a:tc>
              </a:tr>
              <a:tr h="1250365">
                <a:tc>
                  <a:txBody>
                    <a:bodyPr/>
                    <a:lstStyle/>
                    <a:p>
                      <a:pPr marL="457200" algn="ctr">
                        <a:lnSpc>
                          <a:spcPct val="115000"/>
                        </a:lnSpc>
                        <a:spcAft>
                          <a:spcPts val="0"/>
                        </a:spcAft>
                      </a:pPr>
                      <a:r>
                        <a:rPr lang="es-ES" sz="1800" dirty="0"/>
                        <a:t>II</a:t>
                      </a:r>
                      <a:endParaRPr lang="es-ES_tradnl" sz="1800" dirty="0">
                        <a:latin typeface="Calibri"/>
                        <a:ea typeface="Calibri"/>
                        <a:cs typeface="Times New Roman"/>
                      </a:endParaRPr>
                    </a:p>
                  </a:txBody>
                  <a:tcPr marL="42749" marR="42749" marT="0" marB="0"/>
                </a:tc>
                <a:tc>
                  <a:txBody>
                    <a:bodyPr/>
                    <a:lstStyle/>
                    <a:p>
                      <a:pPr marL="457200" algn="ctr">
                        <a:lnSpc>
                          <a:spcPct val="115000"/>
                        </a:lnSpc>
                        <a:spcAft>
                          <a:spcPts val="0"/>
                        </a:spcAft>
                      </a:pPr>
                      <a:r>
                        <a:rPr lang="es-ES" sz="1800" dirty="0"/>
                        <a:t>5</a:t>
                      </a:r>
                      <a:endParaRPr lang="es-ES_tradnl" sz="1800" dirty="0">
                        <a:latin typeface="Calibri"/>
                        <a:ea typeface="Calibri"/>
                        <a:cs typeface="Times New Roman"/>
                      </a:endParaRPr>
                    </a:p>
                  </a:txBody>
                  <a:tcPr marL="42749" marR="42749" marT="0" marB="0"/>
                </a:tc>
                <a:tc>
                  <a:txBody>
                    <a:bodyPr/>
                    <a:lstStyle/>
                    <a:p>
                      <a:pPr marL="457200" algn="just">
                        <a:lnSpc>
                          <a:spcPct val="115000"/>
                        </a:lnSpc>
                        <a:spcAft>
                          <a:spcPts val="0"/>
                        </a:spcAft>
                      </a:pPr>
                      <a:r>
                        <a:rPr lang="es-ES" sz="1600"/>
                        <a:t>Manuales de operación deficientes: Cuenta con manuales de operación  no actualizados e inoperantes, que no concuerdan con la situación real.</a:t>
                      </a:r>
                      <a:endParaRPr lang="es-ES_tradnl" sz="1600">
                        <a:latin typeface="Calibri"/>
                        <a:ea typeface="Calibri"/>
                        <a:cs typeface="Times New Roman"/>
                      </a:endParaRPr>
                    </a:p>
                  </a:txBody>
                  <a:tcPr marL="42749" marR="42749" marT="0" marB="0"/>
                </a:tc>
              </a:tr>
              <a:tr h="1365124">
                <a:tc>
                  <a:txBody>
                    <a:bodyPr/>
                    <a:lstStyle/>
                    <a:p>
                      <a:pPr marL="457200" algn="ctr">
                        <a:lnSpc>
                          <a:spcPct val="115000"/>
                        </a:lnSpc>
                        <a:spcAft>
                          <a:spcPts val="0"/>
                        </a:spcAft>
                      </a:pPr>
                      <a:r>
                        <a:rPr lang="es-ES" sz="1800"/>
                        <a:t>III</a:t>
                      </a:r>
                      <a:endParaRPr lang="es-ES_tradnl" sz="1800">
                        <a:latin typeface="Calibri"/>
                        <a:ea typeface="Calibri"/>
                        <a:cs typeface="Times New Roman"/>
                      </a:endParaRPr>
                    </a:p>
                  </a:txBody>
                  <a:tcPr marL="42749" marR="42749" marT="0" marB="0"/>
                </a:tc>
                <a:tc>
                  <a:txBody>
                    <a:bodyPr/>
                    <a:lstStyle/>
                    <a:p>
                      <a:pPr marL="457200" algn="ctr">
                        <a:lnSpc>
                          <a:spcPct val="115000"/>
                        </a:lnSpc>
                        <a:spcAft>
                          <a:spcPts val="0"/>
                        </a:spcAft>
                      </a:pPr>
                      <a:r>
                        <a:rPr lang="es-ES" sz="1800" dirty="0"/>
                        <a:t>10</a:t>
                      </a:r>
                      <a:endParaRPr lang="es-ES_tradnl" sz="1800" dirty="0">
                        <a:latin typeface="Calibri"/>
                        <a:ea typeface="Calibri"/>
                        <a:cs typeface="Times New Roman"/>
                      </a:endParaRPr>
                    </a:p>
                  </a:txBody>
                  <a:tcPr marL="42749" marR="42749" marT="0" marB="0"/>
                </a:tc>
                <a:tc>
                  <a:txBody>
                    <a:bodyPr/>
                    <a:lstStyle/>
                    <a:p>
                      <a:pPr marL="457200" algn="just">
                        <a:lnSpc>
                          <a:spcPct val="115000"/>
                        </a:lnSpc>
                        <a:spcAft>
                          <a:spcPts val="0"/>
                        </a:spcAft>
                      </a:pPr>
                      <a:r>
                        <a:rPr lang="es-ES" sz="1600" dirty="0"/>
                        <a:t>Manuales de operación elementales: Cuenta con manuales de operación que no contemplan todos los procedimientos, o bien que no los define con claridad.</a:t>
                      </a:r>
                      <a:endParaRPr lang="es-ES_tradnl" sz="1600" dirty="0">
                        <a:latin typeface="Calibri"/>
                        <a:ea typeface="Calibri"/>
                        <a:cs typeface="Times New Roman"/>
                      </a:endParaRPr>
                    </a:p>
                  </a:txBody>
                  <a:tcPr marL="42749" marR="42749" marT="0" marB="0"/>
                </a:tc>
              </a:tr>
              <a:tr h="1250365">
                <a:tc>
                  <a:txBody>
                    <a:bodyPr/>
                    <a:lstStyle/>
                    <a:p>
                      <a:pPr marL="457200" algn="ctr">
                        <a:lnSpc>
                          <a:spcPct val="115000"/>
                        </a:lnSpc>
                        <a:spcAft>
                          <a:spcPts val="0"/>
                        </a:spcAft>
                      </a:pPr>
                      <a:r>
                        <a:rPr lang="es-ES" sz="1800" dirty="0"/>
                        <a:t>IV</a:t>
                      </a:r>
                      <a:endParaRPr lang="es-ES_tradnl" sz="1800" dirty="0">
                        <a:latin typeface="Calibri"/>
                        <a:ea typeface="Calibri"/>
                        <a:cs typeface="Times New Roman"/>
                      </a:endParaRPr>
                    </a:p>
                  </a:txBody>
                  <a:tcPr marL="42749" marR="42749" marT="0" marB="0"/>
                </a:tc>
                <a:tc>
                  <a:txBody>
                    <a:bodyPr/>
                    <a:lstStyle/>
                    <a:p>
                      <a:pPr marL="457200" algn="ctr">
                        <a:lnSpc>
                          <a:spcPct val="115000"/>
                        </a:lnSpc>
                        <a:spcAft>
                          <a:spcPts val="0"/>
                        </a:spcAft>
                      </a:pPr>
                      <a:r>
                        <a:rPr lang="es-ES" sz="1800" dirty="0"/>
                        <a:t>15</a:t>
                      </a:r>
                      <a:endParaRPr lang="es-ES_tradnl" sz="1800" dirty="0">
                        <a:latin typeface="Calibri"/>
                        <a:ea typeface="Calibri"/>
                        <a:cs typeface="Times New Roman"/>
                      </a:endParaRPr>
                    </a:p>
                  </a:txBody>
                  <a:tcPr marL="42749" marR="42749" marT="0" marB="0"/>
                </a:tc>
                <a:tc>
                  <a:txBody>
                    <a:bodyPr/>
                    <a:lstStyle/>
                    <a:p>
                      <a:pPr marL="457200" algn="just">
                        <a:lnSpc>
                          <a:spcPct val="115000"/>
                        </a:lnSpc>
                        <a:spcAft>
                          <a:spcPts val="0"/>
                        </a:spcAft>
                      </a:pPr>
                      <a:r>
                        <a:rPr lang="es-ES" sz="1600" dirty="0"/>
                        <a:t>Manuales de operación adecuados: Cuenta con manuales de operación que establecen los lineamientos de los procedimientos básicos.</a:t>
                      </a:r>
                      <a:endParaRPr lang="es-ES_tradnl" sz="1600" dirty="0">
                        <a:latin typeface="Calibri"/>
                        <a:ea typeface="Calibri"/>
                        <a:cs typeface="Times New Roman"/>
                      </a:endParaRPr>
                    </a:p>
                  </a:txBody>
                  <a:tcPr marL="42749" marR="42749" marT="0" marB="0"/>
                </a:tc>
              </a:tr>
              <a:tr h="1560142">
                <a:tc>
                  <a:txBody>
                    <a:bodyPr/>
                    <a:lstStyle/>
                    <a:p>
                      <a:pPr marL="457200" algn="ctr">
                        <a:lnSpc>
                          <a:spcPct val="115000"/>
                        </a:lnSpc>
                        <a:spcAft>
                          <a:spcPts val="0"/>
                        </a:spcAft>
                      </a:pPr>
                      <a:r>
                        <a:rPr lang="es-ES" sz="1800"/>
                        <a:t>V</a:t>
                      </a:r>
                      <a:endParaRPr lang="es-ES_tradnl" sz="1800">
                        <a:latin typeface="Calibri"/>
                        <a:ea typeface="Calibri"/>
                        <a:cs typeface="Times New Roman"/>
                      </a:endParaRPr>
                    </a:p>
                  </a:txBody>
                  <a:tcPr marL="42749" marR="42749" marT="0" marB="0"/>
                </a:tc>
                <a:tc>
                  <a:txBody>
                    <a:bodyPr/>
                    <a:lstStyle/>
                    <a:p>
                      <a:pPr marL="457200" algn="ctr">
                        <a:lnSpc>
                          <a:spcPct val="115000"/>
                        </a:lnSpc>
                        <a:spcAft>
                          <a:spcPts val="0"/>
                        </a:spcAft>
                      </a:pPr>
                      <a:r>
                        <a:rPr lang="es-ES" sz="1800" dirty="0"/>
                        <a:t>20</a:t>
                      </a:r>
                      <a:endParaRPr lang="es-ES_tradnl" sz="1800" dirty="0">
                        <a:latin typeface="Calibri"/>
                        <a:ea typeface="Calibri"/>
                        <a:cs typeface="Times New Roman"/>
                      </a:endParaRPr>
                    </a:p>
                  </a:txBody>
                  <a:tcPr marL="42749" marR="42749" marT="0" marB="0"/>
                </a:tc>
                <a:tc>
                  <a:txBody>
                    <a:bodyPr/>
                    <a:lstStyle/>
                    <a:p>
                      <a:pPr marL="457200" algn="just">
                        <a:lnSpc>
                          <a:spcPct val="115000"/>
                        </a:lnSpc>
                        <a:spcAft>
                          <a:spcPts val="0"/>
                        </a:spcAft>
                      </a:pPr>
                      <a:r>
                        <a:rPr lang="es-ES" sz="1600" dirty="0"/>
                        <a:t> Manuales de operación excelentes: Cuenta con manuales de operación por cada departamento, que establece los procedimientos de acuerdo a la realidad, y que es claro y comprensible.</a:t>
                      </a:r>
                      <a:endParaRPr lang="es-ES_tradnl" sz="1600" dirty="0">
                        <a:latin typeface="Calibri"/>
                        <a:ea typeface="Calibri"/>
                        <a:cs typeface="Times New Roman"/>
                      </a:endParaRPr>
                    </a:p>
                  </a:txBody>
                  <a:tcPr marL="42749" marR="42749" marT="0" marB="0"/>
                </a:tc>
              </a:tr>
            </a:tbl>
          </a:graphicData>
        </a:graphic>
      </p:graphicFrame>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CuadroTexto"/>
          <p:cNvSpPr txBox="1">
            <a:spLocks noChangeArrowheads="1"/>
          </p:cNvSpPr>
          <p:nvPr/>
        </p:nvSpPr>
        <p:spPr bwMode="auto">
          <a:xfrm>
            <a:off x="214313" y="111125"/>
            <a:ext cx="8715375" cy="3324225"/>
          </a:xfrm>
          <a:prstGeom prst="rect">
            <a:avLst/>
          </a:prstGeom>
          <a:noFill/>
          <a:ln w="9525">
            <a:noFill/>
            <a:miter lim="800000"/>
            <a:headEnd/>
            <a:tailEnd/>
          </a:ln>
        </p:spPr>
        <p:txBody>
          <a:bodyPr>
            <a:spAutoFit/>
          </a:bodyPr>
          <a:lstStyle/>
          <a:p>
            <a:r>
              <a:rPr lang="es-ES" sz="2400" b="1">
                <a:latin typeface="Verdana" pitchFamily="34" charset="0"/>
              </a:rPr>
              <a:t>ELEMENTO IV. </a:t>
            </a:r>
            <a:r>
              <a:rPr lang="es-ES" sz="2400">
                <a:latin typeface="Verdana" pitchFamily="34" charset="0"/>
              </a:rPr>
              <a:t>CONTROL</a:t>
            </a:r>
            <a:endParaRPr lang="es-ES_tradnl" sz="2400">
              <a:latin typeface="Verdana" pitchFamily="34" charset="0"/>
            </a:endParaRPr>
          </a:p>
          <a:p>
            <a:r>
              <a:rPr lang="es-ES" sz="2400" b="1">
                <a:latin typeface="Verdana" pitchFamily="34" charset="0"/>
              </a:rPr>
              <a:t>Sub-elemento: </a:t>
            </a:r>
            <a:r>
              <a:rPr lang="es-ES" sz="2400">
                <a:latin typeface="Verdana" pitchFamily="34" charset="0"/>
              </a:rPr>
              <a:t>Medición de los Resultados</a:t>
            </a:r>
          </a:p>
          <a:p>
            <a:endParaRPr lang="es-ES_tradnl" sz="2400">
              <a:latin typeface="Verdana" pitchFamily="34" charset="0"/>
            </a:endParaRPr>
          </a:p>
          <a:p>
            <a:pPr algn="just"/>
            <a:r>
              <a:rPr lang="es-ES" sz="2400">
                <a:latin typeface="Verdana" pitchFamily="34" charset="0"/>
              </a:rPr>
              <a:t>	En este sub-elemento se evaluarán las medidas de control que determinen el grado de avance de los programas, subprogramas y proyectos, así como los instrumentos que controlen el desarrollo operativo de la unidad, como pueden ser: registros de personal, control de trámites, de actividades y reportes en general.</a:t>
            </a:r>
            <a:endParaRPr lang="es-ES_tradnl" sz="2400">
              <a:latin typeface="Verdana" pitchFamily="34" charset="0"/>
            </a:endParaRPr>
          </a:p>
          <a:p>
            <a:pPr algn="just"/>
            <a:endParaRPr lang="es-ES_tradnl">
              <a:latin typeface="Verdana" pitchFamily="34" charset="0"/>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71406" y="71437"/>
          <a:ext cx="9072594" cy="6786587"/>
        </p:xfrm>
        <a:graphic>
          <a:graphicData uri="http://schemas.openxmlformats.org/drawingml/2006/table">
            <a:tbl>
              <a:tblPr>
                <a:tableStyleId>{284E427A-3D55-4303-BF80-6455036E1DE7}</a:tableStyleId>
              </a:tblPr>
              <a:tblGrid>
                <a:gridCol w="1120780"/>
                <a:gridCol w="1203758"/>
                <a:gridCol w="6748056"/>
              </a:tblGrid>
              <a:tr h="489464">
                <a:tc>
                  <a:txBody>
                    <a:bodyPr/>
                    <a:lstStyle/>
                    <a:p>
                      <a:pPr algn="ctr">
                        <a:lnSpc>
                          <a:spcPct val="115000"/>
                        </a:lnSpc>
                        <a:spcAft>
                          <a:spcPts val="0"/>
                        </a:spcAft>
                      </a:pPr>
                      <a:r>
                        <a:rPr lang="es-ES" sz="1600" dirty="0"/>
                        <a:t>Grado </a:t>
                      </a:r>
                      <a:endParaRPr lang="es-ES_tradnl" sz="1600" dirty="0">
                        <a:latin typeface="Times New Roman"/>
                        <a:ea typeface="Times New Roman"/>
                      </a:endParaRPr>
                    </a:p>
                  </a:txBody>
                  <a:tcPr marL="47789" marR="47789" marT="0" marB="0"/>
                </a:tc>
                <a:tc>
                  <a:txBody>
                    <a:bodyPr/>
                    <a:lstStyle/>
                    <a:p>
                      <a:pPr algn="ctr">
                        <a:lnSpc>
                          <a:spcPct val="115000"/>
                        </a:lnSpc>
                        <a:spcAft>
                          <a:spcPts val="0"/>
                        </a:spcAft>
                      </a:pPr>
                      <a:r>
                        <a:rPr lang="es-ES" sz="1600"/>
                        <a:t>Puntos </a:t>
                      </a:r>
                      <a:endParaRPr lang="es-ES_tradnl" sz="1600">
                        <a:latin typeface="Times New Roman"/>
                        <a:ea typeface="Times New Roman"/>
                      </a:endParaRPr>
                    </a:p>
                  </a:txBody>
                  <a:tcPr marL="47789" marR="47789" marT="0" marB="0"/>
                </a:tc>
                <a:tc>
                  <a:txBody>
                    <a:bodyPr/>
                    <a:lstStyle/>
                    <a:p>
                      <a:pPr algn="ctr">
                        <a:lnSpc>
                          <a:spcPct val="115000"/>
                        </a:lnSpc>
                        <a:spcAft>
                          <a:spcPts val="0"/>
                        </a:spcAft>
                      </a:pPr>
                      <a:r>
                        <a:rPr lang="es-ES" sz="1600"/>
                        <a:t>Descripción del Grado</a:t>
                      </a:r>
                      <a:endParaRPr lang="es-ES_tradnl" sz="1600">
                        <a:latin typeface="Times New Roman"/>
                        <a:ea typeface="Times New Roman"/>
                      </a:endParaRPr>
                    </a:p>
                  </a:txBody>
                  <a:tcPr marL="47789" marR="47789" marT="0" marB="0"/>
                </a:tc>
              </a:tr>
              <a:tr h="1068486">
                <a:tc>
                  <a:txBody>
                    <a:bodyPr/>
                    <a:lstStyle/>
                    <a:p>
                      <a:pPr algn="ctr">
                        <a:lnSpc>
                          <a:spcPct val="115000"/>
                        </a:lnSpc>
                        <a:spcAft>
                          <a:spcPts val="0"/>
                        </a:spcAft>
                      </a:pPr>
                      <a:r>
                        <a:rPr lang="es-ES" sz="1600"/>
                        <a:t>I</a:t>
                      </a:r>
                      <a:endParaRPr lang="es-ES_tradnl" sz="1600">
                        <a:latin typeface="Times New Roman"/>
                        <a:ea typeface="Times New Roman"/>
                      </a:endParaRPr>
                    </a:p>
                  </a:txBody>
                  <a:tcPr marL="47789" marR="47789" marT="0" marB="0"/>
                </a:tc>
                <a:tc>
                  <a:txBody>
                    <a:bodyPr/>
                    <a:lstStyle/>
                    <a:p>
                      <a:pPr algn="ctr">
                        <a:lnSpc>
                          <a:spcPct val="115000"/>
                        </a:lnSpc>
                        <a:spcAft>
                          <a:spcPts val="0"/>
                        </a:spcAft>
                      </a:pPr>
                      <a:r>
                        <a:rPr lang="es-ES" sz="1600"/>
                        <a:t>0</a:t>
                      </a:r>
                      <a:endParaRPr lang="es-ES_tradnl" sz="1600">
                        <a:latin typeface="Times New Roman"/>
                        <a:ea typeface="Times New Roman"/>
                      </a:endParaRPr>
                    </a:p>
                  </a:txBody>
                  <a:tcPr marL="47789" marR="47789" marT="0" marB="0"/>
                </a:tc>
                <a:tc>
                  <a:txBody>
                    <a:bodyPr/>
                    <a:lstStyle/>
                    <a:p>
                      <a:pPr algn="just">
                        <a:lnSpc>
                          <a:spcPct val="115000"/>
                        </a:lnSpc>
                        <a:spcAft>
                          <a:spcPts val="0"/>
                        </a:spcAft>
                      </a:pPr>
                      <a:r>
                        <a:rPr lang="es-ES" sz="1600"/>
                        <a:t>Carencia de medición de resultados: se considera que la  unidad no cuenta con elementos de control que permitan la medición de los resultados.</a:t>
                      </a:r>
                      <a:endParaRPr lang="es-ES_tradnl" sz="1600">
                        <a:latin typeface="Times New Roman"/>
                        <a:ea typeface="Times New Roman"/>
                      </a:endParaRPr>
                    </a:p>
                  </a:txBody>
                  <a:tcPr marL="47789" marR="47789" marT="0" marB="0"/>
                </a:tc>
              </a:tr>
              <a:tr h="1310115">
                <a:tc>
                  <a:txBody>
                    <a:bodyPr/>
                    <a:lstStyle/>
                    <a:p>
                      <a:pPr algn="ctr">
                        <a:lnSpc>
                          <a:spcPct val="115000"/>
                        </a:lnSpc>
                        <a:spcAft>
                          <a:spcPts val="0"/>
                        </a:spcAft>
                      </a:pPr>
                      <a:r>
                        <a:rPr lang="es-ES" sz="1600"/>
                        <a:t>II</a:t>
                      </a:r>
                      <a:endParaRPr lang="es-ES_tradnl" sz="1600">
                        <a:latin typeface="Times New Roman"/>
                        <a:ea typeface="Times New Roman"/>
                      </a:endParaRPr>
                    </a:p>
                  </a:txBody>
                  <a:tcPr marL="47789" marR="47789" marT="0" marB="0"/>
                </a:tc>
                <a:tc>
                  <a:txBody>
                    <a:bodyPr/>
                    <a:lstStyle/>
                    <a:p>
                      <a:pPr algn="ctr">
                        <a:lnSpc>
                          <a:spcPct val="115000"/>
                        </a:lnSpc>
                        <a:spcAft>
                          <a:spcPts val="0"/>
                        </a:spcAft>
                      </a:pPr>
                      <a:r>
                        <a:rPr lang="es-ES" sz="1600"/>
                        <a:t>5</a:t>
                      </a:r>
                      <a:endParaRPr lang="es-ES_tradnl" sz="1600">
                        <a:latin typeface="Times New Roman"/>
                        <a:ea typeface="Times New Roman"/>
                      </a:endParaRPr>
                    </a:p>
                  </a:txBody>
                  <a:tcPr marL="47789" marR="47789" marT="0" marB="0"/>
                </a:tc>
                <a:tc>
                  <a:txBody>
                    <a:bodyPr/>
                    <a:lstStyle/>
                    <a:p>
                      <a:pPr algn="just">
                        <a:lnSpc>
                          <a:spcPct val="115000"/>
                        </a:lnSpc>
                        <a:spcAft>
                          <a:spcPts val="0"/>
                        </a:spcAft>
                      </a:pPr>
                      <a:r>
                        <a:rPr lang="es-ES" sz="1600"/>
                        <a:t>Medición de resultados deficientes: Se considera que la unidad cuenta con registros de control que no aportan los elementos necesarios para cuantificar, adecuadamente sus resultados.</a:t>
                      </a:r>
                      <a:endParaRPr lang="es-ES_tradnl" sz="1600">
                        <a:latin typeface="Times New Roman"/>
                        <a:ea typeface="Times New Roman"/>
                      </a:endParaRPr>
                    </a:p>
                  </a:txBody>
                  <a:tcPr marL="47789" marR="47789" marT="0" marB="0"/>
                </a:tc>
              </a:tr>
              <a:tr h="1298292">
                <a:tc>
                  <a:txBody>
                    <a:bodyPr/>
                    <a:lstStyle/>
                    <a:p>
                      <a:pPr algn="ctr">
                        <a:lnSpc>
                          <a:spcPct val="115000"/>
                        </a:lnSpc>
                        <a:spcAft>
                          <a:spcPts val="0"/>
                        </a:spcAft>
                      </a:pPr>
                      <a:r>
                        <a:rPr lang="es-ES" sz="1600"/>
                        <a:t>III</a:t>
                      </a:r>
                      <a:endParaRPr lang="es-ES_tradnl" sz="1600">
                        <a:latin typeface="Times New Roman"/>
                        <a:ea typeface="Times New Roman"/>
                      </a:endParaRPr>
                    </a:p>
                  </a:txBody>
                  <a:tcPr marL="47789" marR="47789" marT="0" marB="0"/>
                </a:tc>
                <a:tc>
                  <a:txBody>
                    <a:bodyPr/>
                    <a:lstStyle/>
                    <a:p>
                      <a:pPr algn="ctr">
                        <a:lnSpc>
                          <a:spcPct val="115000"/>
                        </a:lnSpc>
                        <a:spcAft>
                          <a:spcPts val="0"/>
                        </a:spcAft>
                      </a:pPr>
                      <a:r>
                        <a:rPr lang="es-ES" sz="1600"/>
                        <a:t>10</a:t>
                      </a:r>
                      <a:endParaRPr lang="es-ES_tradnl" sz="1600">
                        <a:latin typeface="Times New Roman"/>
                        <a:ea typeface="Times New Roman"/>
                      </a:endParaRPr>
                    </a:p>
                  </a:txBody>
                  <a:tcPr marL="47789" marR="47789" marT="0" marB="0"/>
                </a:tc>
                <a:tc>
                  <a:txBody>
                    <a:bodyPr/>
                    <a:lstStyle/>
                    <a:p>
                      <a:pPr algn="just">
                        <a:lnSpc>
                          <a:spcPct val="115000"/>
                        </a:lnSpc>
                        <a:spcAft>
                          <a:spcPts val="0"/>
                        </a:spcAft>
                      </a:pPr>
                      <a:r>
                        <a:rPr lang="es-ES" sz="1600"/>
                        <a:t>Medición de resultados elementales: Se considera que la unidad cuenta con registros de control que brindan información limitada, y que impiden la realización de una evaluación completa.</a:t>
                      </a:r>
                      <a:endParaRPr lang="es-ES_tradnl" sz="1600">
                        <a:latin typeface="Times New Roman"/>
                        <a:ea typeface="Times New Roman"/>
                      </a:endParaRPr>
                    </a:p>
                  </a:txBody>
                  <a:tcPr marL="47789" marR="47789" marT="0" marB="0"/>
                </a:tc>
              </a:tr>
              <a:tr h="1310115">
                <a:tc>
                  <a:txBody>
                    <a:bodyPr/>
                    <a:lstStyle/>
                    <a:p>
                      <a:pPr algn="ctr">
                        <a:lnSpc>
                          <a:spcPct val="115000"/>
                        </a:lnSpc>
                        <a:spcAft>
                          <a:spcPts val="0"/>
                        </a:spcAft>
                      </a:pPr>
                      <a:r>
                        <a:rPr lang="es-ES" sz="1600"/>
                        <a:t>IV</a:t>
                      </a:r>
                      <a:endParaRPr lang="es-ES_tradnl" sz="1600">
                        <a:latin typeface="Times New Roman"/>
                        <a:ea typeface="Times New Roman"/>
                      </a:endParaRPr>
                    </a:p>
                  </a:txBody>
                  <a:tcPr marL="47789" marR="47789" marT="0" marB="0"/>
                </a:tc>
                <a:tc>
                  <a:txBody>
                    <a:bodyPr/>
                    <a:lstStyle/>
                    <a:p>
                      <a:pPr algn="ctr">
                        <a:lnSpc>
                          <a:spcPct val="115000"/>
                        </a:lnSpc>
                        <a:spcAft>
                          <a:spcPts val="0"/>
                        </a:spcAft>
                      </a:pPr>
                      <a:r>
                        <a:rPr lang="es-ES" sz="1600"/>
                        <a:t>15</a:t>
                      </a:r>
                      <a:endParaRPr lang="es-ES_tradnl" sz="1600">
                        <a:latin typeface="Times New Roman"/>
                        <a:ea typeface="Times New Roman"/>
                      </a:endParaRPr>
                    </a:p>
                  </a:txBody>
                  <a:tcPr marL="47789" marR="47789" marT="0" marB="0"/>
                </a:tc>
                <a:tc>
                  <a:txBody>
                    <a:bodyPr/>
                    <a:lstStyle/>
                    <a:p>
                      <a:pPr algn="just">
                        <a:lnSpc>
                          <a:spcPct val="115000"/>
                        </a:lnSpc>
                        <a:spcAft>
                          <a:spcPts val="0"/>
                        </a:spcAft>
                      </a:pPr>
                      <a:r>
                        <a:rPr lang="es-ES" sz="1600"/>
                        <a:t>Medición de resultados adecuados: Se considera que la unidad cuenta con los registros de control necesarios, y con la oportunidad debida para una medición de resultados  correcta</a:t>
                      </a:r>
                      <a:endParaRPr lang="es-ES_tradnl" sz="1600">
                        <a:latin typeface="Times New Roman"/>
                        <a:ea typeface="Times New Roman"/>
                      </a:endParaRPr>
                    </a:p>
                  </a:txBody>
                  <a:tcPr marL="47789" marR="47789" marT="0" marB="0"/>
                </a:tc>
              </a:tr>
              <a:tr h="1310115">
                <a:tc>
                  <a:txBody>
                    <a:bodyPr/>
                    <a:lstStyle/>
                    <a:p>
                      <a:pPr algn="ctr">
                        <a:lnSpc>
                          <a:spcPct val="115000"/>
                        </a:lnSpc>
                        <a:spcAft>
                          <a:spcPts val="0"/>
                        </a:spcAft>
                      </a:pPr>
                      <a:r>
                        <a:rPr lang="es-ES" sz="1600"/>
                        <a:t>V</a:t>
                      </a:r>
                      <a:endParaRPr lang="es-ES_tradnl" sz="1600">
                        <a:latin typeface="Times New Roman"/>
                        <a:ea typeface="Times New Roman"/>
                      </a:endParaRPr>
                    </a:p>
                  </a:txBody>
                  <a:tcPr marL="47789" marR="47789" marT="0" marB="0"/>
                </a:tc>
                <a:tc>
                  <a:txBody>
                    <a:bodyPr/>
                    <a:lstStyle/>
                    <a:p>
                      <a:pPr algn="ctr">
                        <a:lnSpc>
                          <a:spcPct val="115000"/>
                        </a:lnSpc>
                        <a:spcAft>
                          <a:spcPts val="0"/>
                        </a:spcAft>
                      </a:pPr>
                      <a:r>
                        <a:rPr lang="es-ES" sz="1600"/>
                        <a:t>20</a:t>
                      </a:r>
                      <a:endParaRPr lang="es-ES_tradnl" sz="1600">
                        <a:latin typeface="Times New Roman"/>
                        <a:ea typeface="Times New Roman"/>
                      </a:endParaRPr>
                    </a:p>
                  </a:txBody>
                  <a:tcPr marL="47789" marR="47789" marT="0" marB="0"/>
                </a:tc>
                <a:tc>
                  <a:txBody>
                    <a:bodyPr/>
                    <a:lstStyle/>
                    <a:p>
                      <a:pPr algn="just">
                        <a:lnSpc>
                          <a:spcPct val="115000"/>
                        </a:lnSpc>
                        <a:spcAft>
                          <a:spcPts val="0"/>
                        </a:spcAft>
                      </a:pPr>
                      <a:r>
                        <a:rPr lang="es-ES" sz="1600" dirty="0"/>
                        <a:t>Medición de resultados excelentes: Se considera que la unidad cuenta con los elementos de control suficientes por departamento, y procedimiento para una medición de resultados oportuna y confiable.</a:t>
                      </a:r>
                      <a:endParaRPr lang="es-ES_tradnl" sz="1600" dirty="0">
                        <a:latin typeface="Times New Roman"/>
                        <a:ea typeface="Times New Roman"/>
                      </a:endParaRPr>
                    </a:p>
                  </a:txBody>
                  <a:tcPr marL="47789" marR="47789" marT="0" marB="0"/>
                </a:tc>
              </a:tr>
            </a:tbl>
          </a:graphicData>
        </a:graphic>
      </p:graphicFrame>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6 Imagen" descr="auditoria.jpg"/>
          <p:cNvPicPr>
            <a:picLocks noChangeAspect="1"/>
          </p:cNvPicPr>
          <p:nvPr/>
        </p:nvPicPr>
        <p:blipFill>
          <a:blip r:embed="rId2" cstate="print"/>
          <a:stretch>
            <a:fillRect/>
          </a:stretch>
        </p:blipFill>
        <p:spPr>
          <a:xfrm>
            <a:off x="5681464" y="1214422"/>
            <a:ext cx="3462536" cy="2293930"/>
          </a:xfrm>
          <a:prstGeom prst="ellipse">
            <a:avLst/>
          </a:prstGeom>
          <a:ln>
            <a:noFill/>
          </a:ln>
          <a:effectLst>
            <a:softEdge rad="112500"/>
          </a:effectLst>
        </p:spPr>
      </p:pic>
      <p:sp>
        <p:nvSpPr>
          <p:cNvPr id="3" name="2 CuadroTexto"/>
          <p:cNvSpPr txBox="1"/>
          <p:nvPr/>
        </p:nvSpPr>
        <p:spPr>
          <a:xfrm>
            <a:off x="1428728" y="4286256"/>
            <a:ext cx="6143668" cy="646331"/>
          </a:xfrm>
          <a:prstGeom prst="rect">
            <a:avLst/>
          </a:prstGeom>
          <a:noFill/>
        </p:spPr>
        <p:txBody>
          <a:bodyPr wrap="square" rtlCol="0">
            <a:spAutoFit/>
          </a:bodyPr>
          <a:lstStyle/>
          <a:p>
            <a:r>
              <a:rPr lang="pt-BR" dirty="0"/>
              <a:t>	</a:t>
            </a:r>
          </a:p>
          <a:p>
            <a:endParaRPr lang="es-MX" dirty="0"/>
          </a:p>
        </p:txBody>
      </p:sp>
      <p:graphicFrame>
        <p:nvGraphicFramePr>
          <p:cNvPr id="4" name="3 Tabla"/>
          <p:cNvGraphicFramePr>
            <a:graphicFrameLocks noGrp="1"/>
          </p:cNvGraphicFramePr>
          <p:nvPr/>
        </p:nvGraphicFramePr>
        <p:xfrm>
          <a:off x="1500166" y="3918604"/>
          <a:ext cx="6572298" cy="2225040"/>
        </p:xfrm>
        <a:graphic>
          <a:graphicData uri="http://schemas.openxmlformats.org/drawingml/2006/table">
            <a:tbl>
              <a:tblPr firstRow="1" bandRow="1">
                <a:tableStyleId>{21E4AEA4-8DFA-4A89-87EB-49C32662AFE0}</a:tableStyleId>
              </a:tblPr>
              <a:tblGrid>
                <a:gridCol w="1214446"/>
                <a:gridCol w="2286016"/>
                <a:gridCol w="3071836"/>
              </a:tblGrid>
              <a:tr h="370840">
                <a:tc>
                  <a:txBody>
                    <a:bodyPr/>
                    <a:lstStyle/>
                    <a:p>
                      <a:pPr algn="ctr"/>
                      <a:r>
                        <a:rPr lang="es-MX" dirty="0" smtClean="0"/>
                        <a:t>Grado</a:t>
                      </a:r>
                      <a:endParaRPr lang="es-MX" dirty="0"/>
                    </a:p>
                  </a:txBody>
                  <a:tcPr/>
                </a:tc>
                <a:tc>
                  <a:txBody>
                    <a:bodyPr/>
                    <a:lstStyle/>
                    <a:p>
                      <a:pPr algn="ctr"/>
                      <a:r>
                        <a:rPr lang="es-MX" dirty="0" smtClean="0"/>
                        <a:t>Puntuación</a:t>
                      </a:r>
                      <a:endParaRPr lang="es-MX" dirty="0"/>
                    </a:p>
                  </a:txBody>
                  <a:tcPr/>
                </a:tc>
                <a:tc>
                  <a:txBody>
                    <a:bodyPr/>
                    <a:lstStyle/>
                    <a:p>
                      <a:pPr algn="ctr"/>
                      <a:r>
                        <a:rPr lang="es-MX" dirty="0" smtClean="0"/>
                        <a:t>Evaluación</a:t>
                      </a:r>
                      <a:endParaRPr lang="es-MX" dirty="0"/>
                    </a:p>
                  </a:txBody>
                  <a:tcPr/>
                </a:tc>
              </a:tr>
              <a:tr h="370840">
                <a:tc>
                  <a:txBody>
                    <a:bodyPr/>
                    <a:lstStyle/>
                    <a:p>
                      <a:pPr algn="ctr"/>
                      <a:r>
                        <a:rPr lang="es-MX" dirty="0" smtClean="0"/>
                        <a:t>I</a:t>
                      </a:r>
                      <a:endParaRPr lang="es-MX" dirty="0"/>
                    </a:p>
                  </a:txBody>
                  <a:tcPr/>
                </a:tc>
                <a:tc>
                  <a:txBody>
                    <a:bodyPr/>
                    <a:lstStyle/>
                    <a:p>
                      <a:pPr algn="ctr"/>
                      <a:r>
                        <a:rPr lang="es-MX" dirty="0" smtClean="0"/>
                        <a:t>O</a:t>
                      </a:r>
                      <a:endParaRPr lang="es-MX" dirty="0"/>
                    </a:p>
                  </a:txBody>
                  <a:tcPr/>
                </a:tc>
                <a:tc>
                  <a:txBody>
                    <a:bodyPr/>
                    <a:lstStyle/>
                    <a:p>
                      <a:pPr algn="ctr"/>
                      <a:r>
                        <a:rPr lang="es-MX" dirty="0" smtClean="0"/>
                        <a:t>Carencia</a:t>
                      </a:r>
                      <a:endParaRPr lang="es-MX" dirty="0"/>
                    </a:p>
                  </a:txBody>
                  <a:tcPr/>
                </a:tc>
              </a:tr>
              <a:tr h="370840">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lang="es-MX" dirty="0" smtClean="0"/>
                        <a:t>Deficiente o inadecuado</a:t>
                      </a:r>
                      <a:endParaRPr lang="es-MX" dirty="0"/>
                    </a:p>
                  </a:txBody>
                  <a:tcPr/>
                </a:tc>
              </a:tr>
              <a:tr h="370840">
                <a:tc>
                  <a:txBody>
                    <a:bodyPr/>
                    <a:lstStyle/>
                    <a:p>
                      <a:pPr algn="ctr"/>
                      <a:r>
                        <a:rPr lang="es-MX" dirty="0" smtClean="0"/>
                        <a:t>III</a:t>
                      </a:r>
                      <a:endParaRPr lang="es-MX" dirty="0"/>
                    </a:p>
                  </a:txBody>
                  <a:tcPr/>
                </a:tc>
                <a:tc>
                  <a:txBody>
                    <a:bodyPr/>
                    <a:lstStyle/>
                    <a:p>
                      <a:pPr algn="ctr"/>
                      <a:r>
                        <a:rPr lang="es-MX" dirty="0" smtClean="0"/>
                        <a:t>10</a:t>
                      </a:r>
                      <a:endParaRPr lang="es-MX" dirty="0"/>
                    </a:p>
                  </a:txBody>
                  <a:tcPr/>
                </a:tc>
                <a:tc>
                  <a:txBody>
                    <a:bodyPr/>
                    <a:lstStyle/>
                    <a:p>
                      <a:pPr algn="ctr"/>
                      <a:r>
                        <a:rPr lang="es-MX" dirty="0" smtClean="0"/>
                        <a:t>Elemento</a:t>
                      </a:r>
                      <a:r>
                        <a:rPr lang="es-MX" baseline="0" dirty="0" smtClean="0"/>
                        <a:t> mínimo</a:t>
                      </a:r>
                      <a:endParaRPr lang="es-MX" dirty="0"/>
                    </a:p>
                  </a:txBody>
                  <a:tcPr/>
                </a:tc>
              </a:tr>
              <a:tr h="370840">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lang="es-MX" dirty="0" smtClean="0"/>
                        <a:t>Adecuado</a:t>
                      </a:r>
                      <a:r>
                        <a:rPr lang="es-MX" baseline="0" dirty="0" smtClean="0"/>
                        <a:t> o aceptable</a:t>
                      </a:r>
                      <a:endParaRPr lang="es-MX" dirty="0"/>
                    </a:p>
                  </a:txBody>
                  <a:tcPr/>
                </a:tc>
              </a:tr>
              <a:tr h="370840">
                <a:tc>
                  <a:txBody>
                    <a:bodyPr/>
                    <a:lstStyle/>
                    <a:p>
                      <a:pPr algn="ctr"/>
                      <a:r>
                        <a:rPr lang="es-MX" dirty="0" smtClean="0"/>
                        <a:t>V</a:t>
                      </a:r>
                      <a:endParaRPr lang="es-MX" dirty="0"/>
                    </a:p>
                  </a:txBody>
                  <a:tcPr/>
                </a:tc>
                <a:tc>
                  <a:txBody>
                    <a:bodyPr/>
                    <a:lstStyle/>
                    <a:p>
                      <a:pPr algn="ctr"/>
                      <a:r>
                        <a:rPr lang="es-MX" baseline="0" dirty="0" smtClean="0"/>
                        <a:t>20</a:t>
                      </a:r>
                      <a:endParaRPr lang="es-MX" dirty="0"/>
                    </a:p>
                  </a:txBody>
                  <a:tcPr/>
                </a:tc>
                <a:tc>
                  <a:txBody>
                    <a:bodyPr/>
                    <a:lstStyle/>
                    <a:p>
                      <a:pPr algn="ctr"/>
                      <a:r>
                        <a:rPr lang="es-MX" dirty="0" smtClean="0"/>
                        <a:t>Optimo o excelente</a:t>
                      </a:r>
                      <a:endParaRPr lang="es-MX" dirty="0"/>
                    </a:p>
                  </a:txBody>
                  <a:tcPr/>
                </a:tc>
              </a:tr>
            </a:tbl>
          </a:graphicData>
        </a:graphic>
      </p:graphicFrame>
      <p:sp>
        <p:nvSpPr>
          <p:cNvPr id="5" name="4 CuadroTexto"/>
          <p:cNvSpPr txBox="1"/>
          <p:nvPr/>
        </p:nvSpPr>
        <p:spPr>
          <a:xfrm>
            <a:off x="1357290" y="2571744"/>
            <a:ext cx="5500726" cy="369332"/>
          </a:xfrm>
          <a:prstGeom prst="rect">
            <a:avLst/>
          </a:prstGeom>
          <a:noFill/>
        </p:spPr>
        <p:txBody>
          <a:bodyPr wrap="square" rtlCol="0">
            <a:spAutoFit/>
          </a:bodyPr>
          <a:lstStyle/>
          <a:p>
            <a:pPr algn="ctr"/>
            <a:r>
              <a:rPr lang="es-MX" b="1" dirty="0"/>
              <a:t>Para los elementos I, </a:t>
            </a:r>
            <a:r>
              <a:rPr lang="es-MX" b="1" dirty="0" smtClean="0"/>
              <a:t>II, III </a:t>
            </a:r>
            <a:r>
              <a:rPr lang="es-MX" b="1" dirty="0"/>
              <a:t>y IV </a:t>
            </a:r>
          </a:p>
        </p:txBody>
      </p:sp>
      <p:sp>
        <p:nvSpPr>
          <p:cNvPr id="6" name="5 CuadroTexto"/>
          <p:cNvSpPr txBox="1"/>
          <p:nvPr/>
        </p:nvSpPr>
        <p:spPr>
          <a:xfrm rot="20574122">
            <a:off x="146408" y="820522"/>
            <a:ext cx="5863884" cy="1877437"/>
          </a:xfrm>
          <a:prstGeom prst="rect">
            <a:avLst/>
          </a:prstGeom>
          <a:noFill/>
        </p:spPr>
        <p:txBody>
          <a:bodyPr wrap="square" rtlCol="0">
            <a:spAutoFit/>
            <a:scene3d>
              <a:camera prst="orthographicFront"/>
              <a:lightRig rig="threePt" dir="t"/>
            </a:scene3d>
            <a:sp3d extrusionH="57150">
              <a:bevelT w="38100" h="38100" prst="angle"/>
            </a:sp3d>
          </a:bodyPr>
          <a:lstStyle/>
          <a:p>
            <a:pPr algn="ctr"/>
            <a:r>
              <a:rPr lang="es-MX" sz="2400" b="1" dirty="0">
                <a:solidFill>
                  <a:schemeClr val="accent6">
                    <a:lumMod val="60000"/>
                    <a:lumOff val="40000"/>
                  </a:schemeClr>
                </a:solidFill>
              </a:rPr>
              <a:t>Los parámetros de medición asignados para la evaluación final, están establecidos de la forma siguiente: </a:t>
            </a:r>
            <a:endParaRPr lang="es-MX" sz="2400" b="1" dirty="0" smtClean="0">
              <a:solidFill>
                <a:schemeClr val="accent6">
                  <a:lumMod val="60000"/>
                  <a:lumOff val="40000"/>
                </a:schemeClr>
              </a:solidFill>
            </a:endParaRPr>
          </a:p>
          <a:p>
            <a:pPr algn="ctr"/>
            <a:endParaRPr lang="es-MX" sz="2400" b="1" dirty="0">
              <a:solidFill>
                <a:schemeClr val="accent6">
                  <a:lumMod val="60000"/>
                  <a:lumOff val="40000"/>
                </a:schemeClr>
              </a:solidFill>
            </a:endParaRPr>
          </a:p>
          <a:p>
            <a:pPr algn="ctr"/>
            <a:endParaRPr lang="es-MX" sz="2000" b="1" dirty="0" smtClean="0">
              <a:solidFill>
                <a:schemeClr val="accent6">
                  <a:lumMod val="60000"/>
                  <a:lumOff val="40000"/>
                </a:schemeClr>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1643042" y="3357562"/>
          <a:ext cx="7072363" cy="2910716"/>
        </p:xfrm>
        <a:graphic>
          <a:graphicData uri="http://schemas.openxmlformats.org/drawingml/2006/table">
            <a:tbl>
              <a:tblPr firstRow="1" bandRow="1">
                <a:tableStyleId>{21E4AEA4-8DFA-4A89-87EB-49C32662AFE0}</a:tableStyleId>
              </a:tblPr>
              <a:tblGrid>
                <a:gridCol w="1040054"/>
                <a:gridCol w="1386738"/>
                <a:gridCol w="4645571"/>
              </a:tblGrid>
              <a:tr h="322380">
                <a:tc>
                  <a:txBody>
                    <a:bodyPr/>
                    <a:lstStyle/>
                    <a:p>
                      <a:pPr algn="ctr"/>
                      <a:r>
                        <a:rPr lang="es-MX" dirty="0" smtClean="0"/>
                        <a:t>Grado</a:t>
                      </a:r>
                      <a:endParaRPr lang="es-MX" dirty="0"/>
                    </a:p>
                  </a:txBody>
                  <a:tcPr/>
                </a:tc>
                <a:tc>
                  <a:txBody>
                    <a:bodyPr/>
                    <a:lstStyle/>
                    <a:p>
                      <a:pPr algn="ctr"/>
                      <a:r>
                        <a:rPr lang="es-MX" dirty="0" smtClean="0"/>
                        <a:t>Puntos</a:t>
                      </a:r>
                      <a:endParaRPr lang="es-MX" dirty="0"/>
                    </a:p>
                  </a:txBody>
                  <a:tcPr/>
                </a:tc>
                <a:tc>
                  <a:txBody>
                    <a:bodyPr/>
                    <a:lstStyle/>
                    <a:p>
                      <a:pPr algn="ctr"/>
                      <a:r>
                        <a:rPr lang="es-MX" dirty="0" smtClean="0"/>
                        <a:t>Descripción del</a:t>
                      </a:r>
                      <a:r>
                        <a:rPr lang="es-MX" baseline="0" dirty="0" smtClean="0"/>
                        <a:t> grado</a:t>
                      </a:r>
                      <a:endParaRPr lang="es-MX" dirty="0"/>
                    </a:p>
                  </a:txBody>
                  <a:tcPr/>
                </a:tc>
              </a:tr>
              <a:tr h="322380">
                <a:tc>
                  <a:txBody>
                    <a:bodyPr/>
                    <a:lstStyle/>
                    <a:p>
                      <a:pPr algn="ctr"/>
                      <a:r>
                        <a:rPr lang="es-MX" dirty="0" smtClean="0"/>
                        <a:t>I</a:t>
                      </a:r>
                      <a:endParaRPr lang="es-MX" dirty="0"/>
                    </a:p>
                  </a:txBody>
                  <a:tcPr/>
                </a:tc>
                <a:tc>
                  <a:txBody>
                    <a:bodyPr/>
                    <a:lstStyle/>
                    <a:p>
                      <a:pPr algn="ctr"/>
                      <a:r>
                        <a:rPr lang="es-MX" dirty="0" smtClean="0"/>
                        <a:t>0</a:t>
                      </a:r>
                      <a:endParaRPr lang="es-MX" dirty="0"/>
                    </a:p>
                  </a:txBody>
                  <a:tcPr/>
                </a:tc>
                <a:tc>
                  <a:txBody>
                    <a:bodyPr/>
                    <a:lstStyle/>
                    <a:p>
                      <a:pPr algn="ctr"/>
                      <a:r>
                        <a:rPr kumimoji="0" lang="es-MX" sz="1600" kern="1200" baseline="0" dirty="0" smtClean="0"/>
                        <a:t>Carencia de planes de trabajo</a:t>
                      </a:r>
                    </a:p>
                  </a:txBody>
                  <a:tcPr/>
                </a:tc>
              </a:tr>
              <a:tr h="322380">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kumimoji="0" lang="es-MX" sz="1600" kern="1200" baseline="0" dirty="0" smtClean="0"/>
                        <a:t>Planes de trabajo deficientes</a:t>
                      </a:r>
                      <a:endParaRPr lang="es-MX" sz="1600" dirty="0"/>
                    </a:p>
                  </a:txBody>
                  <a:tcPr/>
                </a:tc>
              </a:tr>
              <a:tr h="510435">
                <a:tc>
                  <a:txBody>
                    <a:bodyPr/>
                    <a:lstStyle/>
                    <a:p>
                      <a:pPr algn="ctr"/>
                      <a:r>
                        <a:rPr lang="es-MX" dirty="0" smtClean="0"/>
                        <a:t>III</a:t>
                      </a:r>
                      <a:endParaRPr lang="es-MX" dirty="0"/>
                    </a:p>
                  </a:txBody>
                  <a:tcPr/>
                </a:tc>
                <a:tc>
                  <a:txBody>
                    <a:bodyPr/>
                    <a:lstStyle/>
                    <a:p>
                      <a:pPr algn="ctr"/>
                      <a:r>
                        <a:rPr lang="es-MX" dirty="0" smtClean="0"/>
                        <a:t>10</a:t>
                      </a:r>
                      <a:endParaRPr lang="es-MX" dirty="0"/>
                    </a:p>
                  </a:txBody>
                  <a:tcPr/>
                </a:tc>
                <a:tc>
                  <a:txBody>
                    <a:bodyPr/>
                    <a:lstStyle/>
                    <a:p>
                      <a:pPr algn="ctr"/>
                      <a:r>
                        <a:rPr kumimoji="0" lang="es-MX" sz="1600" kern="1200" baseline="0" dirty="0" smtClean="0"/>
                        <a:t>Planes de trabajo elementales</a:t>
                      </a:r>
                    </a:p>
                    <a:p>
                      <a:pPr algn="ctr"/>
                      <a:endParaRPr kumimoji="0" lang="es-MX" sz="1600" kern="1200" baseline="0" dirty="0" smtClean="0">
                        <a:solidFill>
                          <a:schemeClr val="dk1"/>
                        </a:solidFill>
                        <a:latin typeface="+mn-lt"/>
                        <a:ea typeface="+mn-ea"/>
                        <a:cs typeface="+mn-cs"/>
                      </a:endParaRPr>
                    </a:p>
                  </a:txBody>
                  <a:tcPr/>
                </a:tc>
              </a:tr>
              <a:tr h="510435">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kumimoji="0" lang="es-MX" sz="1600" kern="1200" baseline="0" dirty="0" smtClean="0"/>
                        <a:t>Planes de trabajo Adecuados </a:t>
                      </a:r>
                    </a:p>
                    <a:p>
                      <a:pPr algn="ctr"/>
                      <a:endParaRPr lang="es-MX" sz="1600" dirty="0"/>
                    </a:p>
                  </a:txBody>
                  <a:tcPr/>
                </a:tc>
              </a:tr>
              <a:tr h="655196">
                <a:tc>
                  <a:txBody>
                    <a:bodyPr/>
                    <a:lstStyle/>
                    <a:p>
                      <a:pPr algn="ctr"/>
                      <a:r>
                        <a:rPr lang="es-MX" dirty="0" smtClean="0"/>
                        <a:t>V</a:t>
                      </a:r>
                      <a:endParaRPr lang="es-MX" dirty="0"/>
                    </a:p>
                  </a:txBody>
                  <a:tcPr/>
                </a:tc>
                <a:tc>
                  <a:txBody>
                    <a:bodyPr/>
                    <a:lstStyle/>
                    <a:p>
                      <a:pPr algn="ctr"/>
                      <a:r>
                        <a:rPr lang="es-MX" dirty="0" smtClean="0"/>
                        <a:t>20</a:t>
                      </a:r>
                      <a:endParaRPr lang="es-MX" dirty="0"/>
                    </a:p>
                  </a:txBody>
                  <a:tcPr/>
                </a:tc>
                <a:tc>
                  <a:txBody>
                    <a:bodyPr/>
                    <a:lstStyle/>
                    <a:p>
                      <a:pPr algn="ctr"/>
                      <a:r>
                        <a:rPr kumimoji="0" lang="es-MX" sz="1600" kern="1200" baseline="0" dirty="0" smtClean="0"/>
                        <a:t>Planes de trabajo excelentes </a:t>
                      </a:r>
                    </a:p>
                    <a:p>
                      <a:pPr algn="ctr"/>
                      <a:endParaRPr lang="es-MX" sz="1600" dirty="0"/>
                    </a:p>
                  </a:txBody>
                  <a:tcPr/>
                </a:tc>
              </a:tr>
            </a:tbl>
          </a:graphicData>
        </a:graphic>
      </p:graphicFrame>
      <p:pic>
        <p:nvPicPr>
          <p:cNvPr id="4" name="3 Imagen" descr="untitled.bmp"/>
          <p:cNvPicPr>
            <a:picLocks noChangeAspect="1"/>
          </p:cNvPicPr>
          <p:nvPr/>
        </p:nvPicPr>
        <p:blipFill>
          <a:blip r:embed="rId2" cstate="print">
            <a:duotone>
              <a:schemeClr val="bg2">
                <a:shade val="45000"/>
                <a:satMod val="135000"/>
              </a:schemeClr>
              <a:prstClr val="white"/>
            </a:duotone>
          </a:blip>
          <a:stretch>
            <a:fillRect/>
          </a:stretch>
        </p:blipFill>
        <p:spPr>
          <a:xfrm>
            <a:off x="6429388" y="71434"/>
            <a:ext cx="2714644" cy="2714644"/>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1 Rectángulo"/>
          <p:cNvSpPr/>
          <p:nvPr/>
        </p:nvSpPr>
        <p:spPr>
          <a:xfrm>
            <a:off x="214282" y="0"/>
            <a:ext cx="8786874" cy="3046988"/>
          </a:xfrm>
          <a:prstGeom prst="rect">
            <a:avLst/>
          </a:prstGeom>
        </p:spPr>
        <p:txBody>
          <a:bodyPr wrap="square">
            <a:spAutoFit/>
          </a:bodyPr>
          <a:lstStyle/>
          <a:p>
            <a:endParaRPr lang="es-MX" sz="2000" b="1" dirty="0" smtClean="0">
              <a:solidFill>
                <a:schemeClr val="accent1">
                  <a:lumMod val="75000"/>
                </a:schemeClr>
              </a:solidFill>
            </a:endParaRPr>
          </a:p>
          <a:p>
            <a:endParaRPr lang="es-MX" sz="2000" b="1" dirty="0" smtClean="0">
              <a:solidFill>
                <a:schemeClr val="accent1">
                  <a:lumMod val="50000"/>
                </a:schemeClr>
              </a:solidFill>
            </a:endParaRPr>
          </a:p>
          <a:p>
            <a:endParaRPr lang="es-MX" sz="2000" b="1" dirty="0" smtClean="0">
              <a:solidFill>
                <a:schemeClr val="accent2">
                  <a:lumMod val="60000"/>
                  <a:lumOff val="40000"/>
                </a:schemeClr>
              </a:solidFill>
            </a:endParaRPr>
          </a:p>
          <a:p>
            <a:r>
              <a:rPr lang="es-MX" sz="2000" b="1" dirty="0" smtClean="0">
                <a:solidFill>
                  <a:schemeClr val="accent2">
                    <a:lumMod val="60000"/>
                    <a:lumOff val="40000"/>
                  </a:schemeClr>
                </a:solidFill>
              </a:rPr>
              <a:t>Elementos </a:t>
            </a:r>
            <a:r>
              <a:rPr lang="es-MX" sz="2000" b="1" dirty="0">
                <a:solidFill>
                  <a:schemeClr val="accent2">
                    <a:lumMod val="60000"/>
                    <a:lumOff val="40000"/>
                  </a:schemeClr>
                </a:solidFill>
              </a:rPr>
              <a:t>a evaluar </a:t>
            </a:r>
            <a:endParaRPr lang="es-MX" sz="2000" b="1" dirty="0" smtClean="0">
              <a:solidFill>
                <a:schemeClr val="accent2">
                  <a:lumMod val="60000"/>
                  <a:lumOff val="40000"/>
                </a:schemeClr>
              </a:solidFill>
            </a:endParaRPr>
          </a:p>
          <a:p>
            <a:endParaRPr lang="es-MX" b="1" i="1" dirty="0" smtClean="0">
              <a:solidFill>
                <a:schemeClr val="accent1">
                  <a:lumMod val="75000"/>
                </a:schemeClr>
              </a:solidFill>
            </a:endParaRPr>
          </a:p>
          <a:p>
            <a:r>
              <a:rPr lang="es-MX" b="1" i="1" dirty="0" smtClean="0"/>
              <a:t>Elemento</a:t>
            </a:r>
            <a:r>
              <a:rPr lang="es-MX" b="1" i="1" dirty="0" smtClean="0">
                <a:solidFill>
                  <a:schemeClr val="accent1">
                    <a:lumMod val="75000"/>
                  </a:schemeClr>
                </a:solidFill>
              </a:rPr>
              <a:t> </a:t>
            </a:r>
            <a:r>
              <a:rPr lang="es-MX" b="1" i="1" dirty="0" smtClean="0"/>
              <a:t>I</a:t>
            </a:r>
            <a:r>
              <a:rPr lang="es-MX" b="1" i="1" dirty="0" smtClean="0">
                <a:solidFill>
                  <a:schemeClr val="accent1">
                    <a:lumMod val="75000"/>
                  </a:schemeClr>
                </a:solidFill>
              </a:rPr>
              <a:t> Planeación </a:t>
            </a:r>
          </a:p>
          <a:p>
            <a:r>
              <a:rPr lang="es-MX" b="1" i="1" dirty="0" smtClean="0"/>
              <a:t>Subelemento</a:t>
            </a:r>
            <a:r>
              <a:rPr lang="es-MX" b="1" i="1" dirty="0">
                <a:solidFill>
                  <a:schemeClr val="accent1">
                    <a:lumMod val="75000"/>
                  </a:schemeClr>
                </a:solidFill>
              </a:rPr>
              <a:t>: Planes de trabajo </a:t>
            </a:r>
            <a:endParaRPr lang="es-MX" b="1" i="1" dirty="0" smtClean="0">
              <a:solidFill>
                <a:schemeClr val="accent1">
                  <a:lumMod val="75000"/>
                </a:schemeClr>
              </a:solidFill>
            </a:endParaRPr>
          </a:p>
          <a:p>
            <a:endParaRPr lang="es-MX" b="1" i="1" dirty="0">
              <a:solidFill>
                <a:schemeClr val="accent1">
                  <a:lumMod val="75000"/>
                </a:schemeClr>
              </a:solidFill>
            </a:endParaRPr>
          </a:p>
          <a:p>
            <a:r>
              <a:rPr lang="es-MX" sz="2000" b="1" i="1" dirty="0" smtClean="0">
                <a:solidFill>
                  <a:schemeClr val="accent2">
                    <a:lumMod val="60000"/>
                    <a:lumOff val="40000"/>
                  </a:schemeClr>
                </a:solidFill>
              </a:rPr>
              <a:t>Se </a:t>
            </a:r>
            <a:r>
              <a:rPr lang="es-MX" sz="2000" b="1" i="1" dirty="0">
                <a:solidFill>
                  <a:schemeClr val="accent2">
                    <a:lumMod val="60000"/>
                    <a:lumOff val="40000"/>
                  </a:schemeClr>
                </a:solidFill>
              </a:rPr>
              <a:t>evalúan las disposiciones ordenadas para trabajar en equipo, en cuanto a la acción de cumplir con los objetivos fijados. </a:t>
            </a:r>
            <a:endParaRPr lang="es-MX" dirty="0">
              <a:solidFill>
                <a:schemeClr val="accent2">
                  <a:lumMod val="60000"/>
                  <a:lumOff val="40000"/>
                </a:schemeClr>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142976" y="3500438"/>
          <a:ext cx="7286676" cy="2377138"/>
        </p:xfrm>
        <a:graphic>
          <a:graphicData uri="http://schemas.openxmlformats.org/drawingml/2006/table">
            <a:tbl>
              <a:tblPr firstRow="1" bandRow="1">
                <a:tableStyleId>{9DCAF9ED-07DC-4A11-8D7F-57B35C25682E}</a:tableStyleId>
              </a:tblPr>
              <a:tblGrid>
                <a:gridCol w="1225796"/>
                <a:gridCol w="1131657"/>
                <a:gridCol w="4929223"/>
              </a:tblGrid>
              <a:tr h="370840">
                <a:tc>
                  <a:txBody>
                    <a:bodyPr/>
                    <a:lstStyle/>
                    <a:p>
                      <a:pPr algn="ctr"/>
                      <a:r>
                        <a:rPr lang="es-MX" dirty="0" smtClean="0"/>
                        <a:t>Grados</a:t>
                      </a:r>
                      <a:endParaRPr lang="es-MX" dirty="0"/>
                    </a:p>
                  </a:txBody>
                  <a:tcPr/>
                </a:tc>
                <a:tc>
                  <a:txBody>
                    <a:bodyPr/>
                    <a:lstStyle/>
                    <a:p>
                      <a:pPr algn="ctr"/>
                      <a:r>
                        <a:rPr lang="es-MX" dirty="0" smtClean="0"/>
                        <a:t>Puntos</a:t>
                      </a:r>
                      <a:endParaRPr lang="es-MX" dirty="0"/>
                    </a:p>
                  </a:txBody>
                  <a:tcPr/>
                </a:tc>
                <a:tc>
                  <a:txBody>
                    <a:bodyPr/>
                    <a:lstStyle/>
                    <a:p>
                      <a:pPr algn="ctr"/>
                      <a:r>
                        <a:rPr lang="es-MX" dirty="0" smtClean="0"/>
                        <a:t>Descripción</a:t>
                      </a:r>
                      <a:r>
                        <a:rPr lang="es-MX" baseline="0" dirty="0" smtClean="0"/>
                        <a:t> del grado</a:t>
                      </a:r>
                      <a:endParaRPr lang="es-MX" dirty="0"/>
                    </a:p>
                  </a:txBody>
                  <a:tcPr/>
                </a:tc>
              </a:tr>
              <a:tr h="414978">
                <a:tc>
                  <a:txBody>
                    <a:bodyPr/>
                    <a:lstStyle/>
                    <a:p>
                      <a:pPr algn="ctr"/>
                      <a:r>
                        <a:rPr lang="es-MX" dirty="0" smtClean="0"/>
                        <a:t>I</a:t>
                      </a:r>
                      <a:endParaRPr lang="es-MX" dirty="0"/>
                    </a:p>
                  </a:txBody>
                  <a:tcPr/>
                </a:tc>
                <a:tc>
                  <a:txBody>
                    <a:bodyPr/>
                    <a:lstStyle/>
                    <a:p>
                      <a:pPr algn="ctr"/>
                      <a:r>
                        <a:rPr lang="es-MX" dirty="0" smtClean="0"/>
                        <a:t>0</a:t>
                      </a:r>
                      <a:endParaRPr lang="es-MX" dirty="0"/>
                    </a:p>
                  </a:txBody>
                  <a:tcPr/>
                </a:tc>
                <a:tc>
                  <a:txBody>
                    <a:bodyPr/>
                    <a:lstStyle/>
                    <a:p>
                      <a:pPr algn="ctr"/>
                      <a:r>
                        <a:rPr kumimoji="0" lang="es-MX" sz="1600" kern="1200" baseline="0" dirty="0" smtClean="0"/>
                        <a:t>Carencia de objetivos</a:t>
                      </a:r>
                    </a:p>
                  </a:txBody>
                  <a:tcPr/>
                </a:tc>
              </a:tr>
              <a:tr h="478800">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kumimoji="0" lang="es-MX" sz="1600" kern="1200" baseline="0" dirty="0" smtClean="0"/>
                        <a:t>Existencia de objetivos deficientes </a:t>
                      </a:r>
                    </a:p>
                  </a:txBody>
                  <a:tcPr/>
                </a:tc>
              </a:tr>
              <a:tr h="370840">
                <a:tc>
                  <a:txBody>
                    <a:bodyPr/>
                    <a:lstStyle/>
                    <a:p>
                      <a:pPr algn="ctr"/>
                      <a:r>
                        <a:rPr lang="es-MX" dirty="0" smtClean="0"/>
                        <a:t>III</a:t>
                      </a:r>
                      <a:endParaRPr lang="es-MX" dirty="0"/>
                    </a:p>
                  </a:txBody>
                  <a:tcPr/>
                </a:tc>
                <a:tc>
                  <a:txBody>
                    <a:bodyPr/>
                    <a:lstStyle/>
                    <a:p>
                      <a:pPr algn="ctr"/>
                      <a:r>
                        <a:rPr lang="es-MX" dirty="0" smtClean="0"/>
                        <a:t>10</a:t>
                      </a:r>
                      <a:endParaRPr lang="es-MX" dirty="0"/>
                    </a:p>
                  </a:txBody>
                  <a:tcPr/>
                </a:tc>
                <a:tc>
                  <a:txBody>
                    <a:bodyPr/>
                    <a:lstStyle/>
                    <a:p>
                      <a:pPr algn="ctr"/>
                      <a:r>
                        <a:rPr kumimoji="0" lang="es-MX" sz="1600" kern="1200" baseline="0" dirty="0" smtClean="0"/>
                        <a:t>Existencia de objetivos elementales </a:t>
                      </a:r>
                    </a:p>
                  </a:txBody>
                  <a:tcPr/>
                </a:tc>
              </a:tr>
              <a:tr h="370840">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kumimoji="0" lang="es-MX" sz="1600" kern="1200" baseline="0" dirty="0" smtClean="0"/>
                        <a:t>Existencia de objetivos adecuados </a:t>
                      </a:r>
                      <a:endParaRPr lang="es-MX" sz="1600" dirty="0"/>
                    </a:p>
                  </a:txBody>
                  <a:tcPr/>
                </a:tc>
              </a:tr>
              <a:tr h="370840">
                <a:tc>
                  <a:txBody>
                    <a:bodyPr/>
                    <a:lstStyle/>
                    <a:p>
                      <a:pPr algn="ctr"/>
                      <a:r>
                        <a:rPr lang="es-MX" dirty="0" smtClean="0"/>
                        <a:t>V</a:t>
                      </a:r>
                      <a:endParaRPr lang="es-MX" dirty="0"/>
                    </a:p>
                  </a:txBody>
                  <a:tcPr/>
                </a:tc>
                <a:tc>
                  <a:txBody>
                    <a:bodyPr/>
                    <a:lstStyle/>
                    <a:p>
                      <a:pPr algn="ctr"/>
                      <a:r>
                        <a:rPr lang="es-MX" dirty="0" smtClean="0"/>
                        <a:t>20</a:t>
                      </a:r>
                      <a:endParaRPr lang="es-MX" dirty="0"/>
                    </a:p>
                  </a:txBody>
                  <a:tcPr/>
                </a:tc>
                <a:tc>
                  <a:txBody>
                    <a:bodyPr/>
                    <a:lstStyle/>
                    <a:p>
                      <a:pPr algn="ctr"/>
                      <a:r>
                        <a:rPr kumimoji="0" lang="es-MX" sz="1600" kern="1200" baseline="0" dirty="0" smtClean="0"/>
                        <a:t>Existencia de objetivos superiores </a:t>
                      </a:r>
                      <a:endParaRPr lang="es-MX" sz="1600" dirty="0"/>
                    </a:p>
                  </a:txBody>
                  <a:tcPr/>
                </a:tc>
              </a:tr>
            </a:tbl>
          </a:graphicData>
        </a:graphic>
      </p:graphicFrame>
      <p:pic>
        <p:nvPicPr>
          <p:cNvPr id="6" name="5 Imagen" descr="interrogacion.jpg"/>
          <p:cNvPicPr>
            <a:picLocks noChangeAspect="1"/>
          </p:cNvPicPr>
          <p:nvPr/>
        </p:nvPicPr>
        <p:blipFill>
          <a:blip r:embed="rId2" cstate="print"/>
          <a:stretch>
            <a:fillRect/>
          </a:stretch>
        </p:blipFill>
        <p:spPr>
          <a:xfrm>
            <a:off x="8285170" y="3000372"/>
            <a:ext cx="858830" cy="1073538"/>
          </a:xfrm>
          <a:prstGeom prst="rect">
            <a:avLst/>
          </a:prstGeom>
          <a:ln>
            <a:noFill/>
          </a:ln>
          <a:effectLst>
            <a:softEdge rad="112500"/>
          </a:effectLst>
        </p:spPr>
      </p:pic>
      <p:pic>
        <p:nvPicPr>
          <p:cNvPr id="5" name="4 Imagen" descr="METAS.gif"/>
          <p:cNvPicPr>
            <a:picLocks noChangeAspect="1"/>
          </p:cNvPicPr>
          <p:nvPr/>
        </p:nvPicPr>
        <p:blipFill>
          <a:blip r:embed="rId3" cstate="print"/>
          <a:stretch>
            <a:fillRect/>
          </a:stretch>
        </p:blipFill>
        <p:spPr>
          <a:xfrm>
            <a:off x="6286512" y="500042"/>
            <a:ext cx="2357454" cy="2357454"/>
          </a:xfrm>
          <a:prstGeom prst="rect">
            <a:avLst/>
          </a:prstGeom>
          <a:ln>
            <a:noFill/>
          </a:ln>
          <a:effectLst>
            <a:softEdge rad="112500"/>
          </a:effectLst>
        </p:spPr>
      </p:pic>
      <p:sp>
        <p:nvSpPr>
          <p:cNvPr id="2" name="1 Título"/>
          <p:cNvSpPr>
            <a:spLocks noGrp="1"/>
          </p:cNvSpPr>
          <p:nvPr>
            <p:ph type="title"/>
          </p:nvPr>
        </p:nvSpPr>
        <p:spPr>
          <a:xfrm>
            <a:off x="571472" y="512064"/>
            <a:ext cx="5786478" cy="2559746"/>
          </a:xfrm>
        </p:spPr>
        <p:txBody>
          <a:bodyPr/>
          <a:lstStyle/>
          <a:p>
            <a:pPr algn="ctr"/>
            <a:r>
              <a:rPr lang="es-MX" sz="1800" b="1" i="1" dirty="0" smtClean="0">
                <a:solidFill>
                  <a:schemeClr val="tx1"/>
                </a:solidFill>
              </a:rPr>
              <a:t>Elemento I</a:t>
            </a:r>
            <a:r>
              <a:rPr lang="es-MX" sz="1800" b="1" i="1" dirty="0" smtClean="0">
                <a:solidFill>
                  <a:schemeClr val="accent1">
                    <a:lumMod val="75000"/>
                  </a:schemeClr>
                </a:solidFill>
              </a:rPr>
              <a:t> Planeación </a:t>
            </a:r>
            <a:r>
              <a:rPr lang="es-MX" sz="1800" b="1" i="1" dirty="0" smtClean="0">
                <a:solidFill>
                  <a:schemeClr val="tx1"/>
                </a:solidFill>
              </a:rPr>
              <a:t/>
            </a:r>
            <a:br>
              <a:rPr lang="es-MX" sz="1800" b="1" i="1" dirty="0" smtClean="0">
                <a:solidFill>
                  <a:schemeClr val="tx1"/>
                </a:solidFill>
              </a:rPr>
            </a:br>
            <a:r>
              <a:rPr lang="es-MX" sz="1800" b="1" i="1" dirty="0" smtClean="0">
                <a:solidFill>
                  <a:schemeClr val="tx1"/>
                </a:solidFill>
              </a:rPr>
              <a:t>Subelemento: Objetivos </a:t>
            </a:r>
            <a:br>
              <a:rPr lang="es-MX" sz="1800" b="1" i="1" dirty="0" smtClean="0">
                <a:solidFill>
                  <a:schemeClr val="tx1"/>
                </a:solidFill>
              </a:rPr>
            </a:br>
            <a:r>
              <a:rPr lang="es-MX" sz="1800" b="1" i="1" dirty="0" smtClean="0">
                <a:solidFill>
                  <a:schemeClr val="tx1"/>
                </a:solidFill>
              </a:rPr>
              <a:t/>
            </a:r>
            <a:br>
              <a:rPr lang="es-MX" sz="1800" b="1" i="1" dirty="0" smtClean="0">
                <a:solidFill>
                  <a:schemeClr val="tx1"/>
                </a:solidFill>
              </a:rPr>
            </a:br>
            <a:r>
              <a:rPr lang="es-MX" sz="1800" b="1" i="1" dirty="0" smtClean="0">
                <a:solidFill>
                  <a:schemeClr val="tx1"/>
                </a:solidFill>
              </a:rPr>
              <a:t>Se evalúa el establecimiento de metas a corto, mediano y largo plazo con que cuenta la unidad para la determinación de resultados </a:t>
            </a:r>
            <a:endParaRPr lang="es-MX" sz="18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Cs-politicas.jpg"/>
          <p:cNvPicPr>
            <a:picLocks noChangeAspect="1"/>
          </p:cNvPicPr>
          <p:nvPr/>
        </p:nvPicPr>
        <p:blipFill>
          <a:blip r:embed="rId2" cstate="print"/>
          <a:stretch>
            <a:fillRect/>
          </a:stretch>
        </p:blipFill>
        <p:spPr>
          <a:xfrm>
            <a:off x="6956676" y="214290"/>
            <a:ext cx="2187324" cy="1516342"/>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 name="1 Título"/>
          <p:cNvSpPr>
            <a:spLocks noGrp="1"/>
          </p:cNvSpPr>
          <p:nvPr>
            <p:ph type="title"/>
          </p:nvPr>
        </p:nvSpPr>
        <p:spPr>
          <a:xfrm rot="5400000">
            <a:off x="2076597" y="-1433711"/>
            <a:ext cx="2158806" cy="5597684"/>
          </a:xfrm>
        </p:spPr>
        <p:txBody>
          <a:bodyPr>
            <a:normAutofit fontScale="90000"/>
          </a:bodyPr>
          <a:lstStyle/>
          <a:p>
            <a:r>
              <a:rPr lang="es-MX" sz="2200" b="1" i="1" dirty="0" smtClean="0">
                <a:solidFill>
                  <a:schemeClr val="tx1"/>
                </a:solidFill>
              </a:rPr>
              <a:t>Elemento I </a:t>
            </a:r>
            <a:r>
              <a:rPr lang="es-MX" sz="2200" b="1" i="1" dirty="0" smtClean="0">
                <a:solidFill>
                  <a:schemeClr val="accent2">
                    <a:lumMod val="60000"/>
                    <a:lumOff val="40000"/>
                  </a:schemeClr>
                </a:solidFill>
              </a:rPr>
              <a:t>Planeación </a:t>
            </a:r>
            <a:br>
              <a:rPr lang="es-MX" sz="2200" b="1" i="1" dirty="0" smtClean="0">
                <a:solidFill>
                  <a:schemeClr val="accent2">
                    <a:lumMod val="60000"/>
                    <a:lumOff val="40000"/>
                  </a:schemeClr>
                </a:solidFill>
              </a:rPr>
            </a:br>
            <a:r>
              <a:rPr lang="es-MX" sz="2200" b="1" i="1" dirty="0" smtClean="0">
                <a:solidFill>
                  <a:schemeClr val="tx1"/>
                </a:solidFill>
              </a:rPr>
              <a:t>Subelemento: </a:t>
            </a:r>
            <a:r>
              <a:rPr lang="es-MX" sz="2200" b="1" i="1" dirty="0" smtClean="0">
                <a:solidFill>
                  <a:schemeClr val="accent2">
                    <a:lumMod val="60000"/>
                    <a:lumOff val="40000"/>
                  </a:schemeClr>
                </a:solidFill>
              </a:rPr>
              <a:t>Políticas </a:t>
            </a:r>
            <a:br>
              <a:rPr lang="es-MX" sz="2200" b="1" i="1" dirty="0" smtClean="0">
                <a:solidFill>
                  <a:schemeClr val="accent2">
                    <a:lumMod val="60000"/>
                    <a:lumOff val="40000"/>
                  </a:schemeClr>
                </a:solidFill>
              </a:rPr>
            </a:br>
            <a:r>
              <a:rPr lang="es-MX" sz="2200" b="1" i="1" dirty="0" smtClean="0">
                <a:solidFill>
                  <a:schemeClr val="accent2">
                    <a:lumMod val="60000"/>
                    <a:lumOff val="40000"/>
                  </a:schemeClr>
                </a:solidFill>
              </a:rPr>
              <a:t/>
            </a:r>
            <a:br>
              <a:rPr lang="es-MX" sz="2200" b="1" i="1" dirty="0" smtClean="0">
                <a:solidFill>
                  <a:schemeClr val="accent2">
                    <a:lumMod val="60000"/>
                    <a:lumOff val="40000"/>
                  </a:schemeClr>
                </a:solidFill>
              </a:rPr>
            </a:br>
            <a:r>
              <a:rPr lang="es-MX" sz="2200" b="1" i="1" dirty="0" smtClean="0">
                <a:solidFill>
                  <a:schemeClr val="accent2">
                    <a:lumMod val="60000"/>
                    <a:lumOff val="40000"/>
                  </a:schemeClr>
                </a:solidFill>
              </a:rPr>
              <a:t>Evalúa las políticas previamente </a:t>
            </a:r>
            <a:r>
              <a:rPr lang="es-MX" sz="2000" b="1" i="1" dirty="0" smtClean="0">
                <a:solidFill>
                  <a:schemeClr val="accent2">
                    <a:lumMod val="60000"/>
                    <a:lumOff val="40000"/>
                  </a:schemeClr>
                </a:solidFill>
              </a:rPr>
              <a:t>establecidas para el logro de los objetivos estipulados en los programas. Comprobar y determinar el porcentaje de funcionalidad </a:t>
            </a:r>
            <a:endParaRPr lang="es-MX" sz="2000" dirty="0">
              <a:solidFill>
                <a:schemeClr val="accent2">
                  <a:lumMod val="60000"/>
                  <a:lumOff val="40000"/>
                </a:schemeClr>
              </a:solidFill>
            </a:endParaRPr>
          </a:p>
        </p:txBody>
      </p:sp>
      <p:graphicFrame>
        <p:nvGraphicFramePr>
          <p:cNvPr id="7" name="6 Tabla"/>
          <p:cNvGraphicFramePr>
            <a:graphicFrameLocks noGrp="1"/>
          </p:cNvGraphicFramePr>
          <p:nvPr/>
        </p:nvGraphicFramePr>
        <p:xfrm>
          <a:off x="1643042" y="2500306"/>
          <a:ext cx="7215238" cy="3372685"/>
        </p:xfrm>
        <a:graphic>
          <a:graphicData uri="http://schemas.openxmlformats.org/drawingml/2006/table">
            <a:tbl>
              <a:tblPr firstRow="1" bandRow="1">
                <a:tableStyleId>{21E4AEA4-8DFA-4A89-87EB-49C32662AFE0}</a:tableStyleId>
              </a:tblPr>
              <a:tblGrid>
                <a:gridCol w="1725382"/>
                <a:gridCol w="1646957"/>
                <a:gridCol w="3842899"/>
              </a:tblGrid>
              <a:tr h="322030">
                <a:tc>
                  <a:txBody>
                    <a:bodyPr/>
                    <a:lstStyle/>
                    <a:p>
                      <a:pPr algn="ctr"/>
                      <a:r>
                        <a:rPr lang="es-MX" dirty="0" smtClean="0"/>
                        <a:t>Grados</a:t>
                      </a:r>
                      <a:endParaRPr lang="es-MX" dirty="0"/>
                    </a:p>
                  </a:txBody>
                  <a:tcPr/>
                </a:tc>
                <a:tc>
                  <a:txBody>
                    <a:bodyPr/>
                    <a:lstStyle/>
                    <a:p>
                      <a:pPr algn="ctr"/>
                      <a:r>
                        <a:rPr lang="es-MX" dirty="0" smtClean="0"/>
                        <a:t>Puntos</a:t>
                      </a:r>
                      <a:endParaRPr lang="es-MX" dirty="0"/>
                    </a:p>
                  </a:txBody>
                  <a:tcPr/>
                </a:tc>
                <a:tc>
                  <a:txBody>
                    <a:bodyPr/>
                    <a:lstStyle/>
                    <a:p>
                      <a:pPr algn="ctr"/>
                      <a:r>
                        <a:rPr lang="es-MX" dirty="0" smtClean="0"/>
                        <a:t>Descripción de Grados</a:t>
                      </a:r>
                      <a:endParaRPr lang="es-MX" dirty="0"/>
                    </a:p>
                  </a:txBody>
                  <a:tcPr/>
                </a:tc>
              </a:tr>
              <a:tr h="509880">
                <a:tc>
                  <a:txBody>
                    <a:bodyPr/>
                    <a:lstStyle/>
                    <a:p>
                      <a:pPr algn="ctr"/>
                      <a:r>
                        <a:rPr lang="es-MX" dirty="0" smtClean="0"/>
                        <a:t>I</a:t>
                      </a:r>
                      <a:endParaRPr lang="es-MX" dirty="0"/>
                    </a:p>
                  </a:txBody>
                  <a:tcPr/>
                </a:tc>
                <a:tc>
                  <a:txBody>
                    <a:bodyPr/>
                    <a:lstStyle/>
                    <a:p>
                      <a:pPr algn="ctr"/>
                      <a:r>
                        <a:rPr lang="es-MX" dirty="0" smtClean="0"/>
                        <a:t>0</a:t>
                      </a:r>
                      <a:endParaRPr lang="es-MX" dirty="0"/>
                    </a:p>
                  </a:txBody>
                  <a:tcPr/>
                </a:tc>
                <a:tc>
                  <a:txBody>
                    <a:bodyPr/>
                    <a:lstStyle/>
                    <a:p>
                      <a:pPr algn="ctr"/>
                      <a:r>
                        <a:rPr kumimoji="0" lang="es-MX" sz="1600" kern="1200" baseline="0" dirty="0" smtClean="0"/>
                        <a:t>Carencia de políticas </a:t>
                      </a:r>
                    </a:p>
                  </a:txBody>
                  <a:tcPr/>
                </a:tc>
              </a:tr>
              <a:tr h="509880">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kumimoji="0" lang="es-MX" sz="1600" kern="1200" baseline="0" dirty="0" smtClean="0"/>
                        <a:t>Existencia de políticas mínimas </a:t>
                      </a:r>
                    </a:p>
                    <a:p>
                      <a:pPr algn="ctr"/>
                      <a:endParaRPr lang="es-MX" sz="1600" dirty="0"/>
                    </a:p>
                  </a:txBody>
                  <a:tcPr/>
                </a:tc>
              </a:tr>
              <a:tr h="509880">
                <a:tc>
                  <a:txBody>
                    <a:bodyPr/>
                    <a:lstStyle/>
                    <a:p>
                      <a:pPr algn="ctr"/>
                      <a:r>
                        <a:rPr lang="es-MX" dirty="0" smtClean="0"/>
                        <a:t>III</a:t>
                      </a:r>
                      <a:endParaRPr lang="es-MX" dirty="0"/>
                    </a:p>
                  </a:txBody>
                  <a:tcPr/>
                </a:tc>
                <a:tc>
                  <a:txBody>
                    <a:bodyPr/>
                    <a:lstStyle/>
                    <a:p>
                      <a:pPr algn="ctr"/>
                      <a:r>
                        <a:rPr lang="es-MX" dirty="0" smtClean="0"/>
                        <a:t>10</a:t>
                      </a:r>
                      <a:endParaRPr lang="es-MX" dirty="0"/>
                    </a:p>
                  </a:txBody>
                  <a:tcPr/>
                </a:tc>
                <a:tc>
                  <a:txBody>
                    <a:bodyPr/>
                    <a:lstStyle/>
                    <a:p>
                      <a:pPr algn="ctr"/>
                      <a:r>
                        <a:rPr kumimoji="0" lang="es-MX" sz="1600" kern="1200" baseline="0" dirty="0" smtClean="0"/>
                        <a:t>Existencia de políticas necesarias </a:t>
                      </a:r>
                    </a:p>
                    <a:p>
                      <a:pPr algn="ctr"/>
                      <a:endParaRPr lang="es-MX" sz="1600" dirty="0"/>
                    </a:p>
                  </a:txBody>
                  <a:tcPr/>
                </a:tc>
              </a:tr>
              <a:tr h="509880">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kumimoji="0" lang="es-MX" sz="1600" kern="1200" baseline="0" dirty="0" smtClean="0"/>
                        <a:t>Existencia de políticas adecuadas</a:t>
                      </a:r>
                    </a:p>
                    <a:p>
                      <a:pPr algn="ctr"/>
                      <a:endParaRPr lang="es-MX" sz="1600" dirty="0"/>
                    </a:p>
                  </a:txBody>
                  <a:tcPr/>
                </a:tc>
              </a:tr>
              <a:tr h="759685">
                <a:tc>
                  <a:txBody>
                    <a:bodyPr/>
                    <a:lstStyle/>
                    <a:p>
                      <a:pPr algn="ctr"/>
                      <a:r>
                        <a:rPr lang="es-MX" dirty="0" smtClean="0"/>
                        <a:t>V</a:t>
                      </a:r>
                      <a:endParaRPr lang="es-MX" dirty="0"/>
                    </a:p>
                  </a:txBody>
                  <a:tcPr/>
                </a:tc>
                <a:tc>
                  <a:txBody>
                    <a:bodyPr/>
                    <a:lstStyle/>
                    <a:p>
                      <a:pPr algn="ctr"/>
                      <a:r>
                        <a:rPr lang="es-MX" dirty="0" smtClean="0"/>
                        <a:t>20</a:t>
                      </a:r>
                      <a:endParaRPr lang="es-MX" dirty="0"/>
                    </a:p>
                  </a:txBody>
                  <a:tcPr/>
                </a:tc>
                <a:tc>
                  <a:txBody>
                    <a:bodyPr/>
                    <a:lstStyle/>
                    <a:p>
                      <a:pPr algn="ctr"/>
                      <a:r>
                        <a:rPr kumimoji="0" lang="es-MX" sz="1600" kern="1200" baseline="0" dirty="0" smtClean="0"/>
                        <a:t>Existencia de políticas excelentes</a:t>
                      </a:r>
                    </a:p>
                    <a:p>
                      <a:pPr algn="ctr"/>
                      <a:endParaRPr lang="es-MX" sz="1600" dirty="0"/>
                    </a:p>
                  </a:txBody>
                  <a:tcPr/>
                </a:tc>
              </a:tr>
            </a:tbl>
          </a:graphicData>
        </a:graphic>
      </p:graphicFrame>
      <p:pic>
        <p:nvPicPr>
          <p:cNvPr id="5" name="4 Imagen" descr="Politicas%20de%20pago.jpg"/>
          <p:cNvPicPr>
            <a:picLocks noChangeAspect="1"/>
          </p:cNvPicPr>
          <p:nvPr/>
        </p:nvPicPr>
        <p:blipFill>
          <a:blip r:embed="rId3" cstate="print"/>
          <a:stretch>
            <a:fillRect/>
          </a:stretch>
        </p:blipFill>
        <p:spPr>
          <a:xfrm>
            <a:off x="-32" y="3214686"/>
            <a:ext cx="1643050" cy="1643050"/>
          </a:xfrm>
          <a:prstGeom prst="rect">
            <a:avLst/>
          </a:prstGeom>
          <a:ln>
            <a:noFill/>
          </a:ln>
          <a:effectLst>
            <a:softEdge rad="112500"/>
          </a:effectLst>
        </p:spPr>
      </p:pic>
      <p:sp>
        <p:nvSpPr>
          <p:cNvPr id="6" name="5 CuadroTexto"/>
          <p:cNvSpPr txBox="1"/>
          <p:nvPr/>
        </p:nvSpPr>
        <p:spPr>
          <a:xfrm>
            <a:off x="285720" y="5934670"/>
            <a:ext cx="8643966" cy="646331"/>
          </a:xfrm>
          <a:prstGeom prst="rect">
            <a:avLst/>
          </a:prstGeom>
          <a:noFill/>
        </p:spPr>
        <p:txBody>
          <a:bodyPr wrap="square" rtlCol="0">
            <a:spAutoFit/>
          </a:bodyPr>
          <a:lstStyle/>
          <a:p>
            <a:r>
              <a:rPr lang="es-MX" dirty="0" smtClean="0"/>
              <a:t>Poseer una organización eficiente, dinámica y con capacidad de reacción rápida ante los cambios de las condiciones legales o de mercado.</a:t>
            </a:r>
            <a:endParaRPr lang="es-MX"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microsThumb.gif"/>
          <p:cNvPicPr>
            <a:picLocks noChangeAspect="1"/>
          </p:cNvPicPr>
          <p:nvPr/>
        </p:nvPicPr>
        <p:blipFill>
          <a:blip r:embed="rId2" cstate="print"/>
          <a:stretch>
            <a:fillRect/>
          </a:stretch>
        </p:blipFill>
        <p:spPr>
          <a:xfrm>
            <a:off x="6500826" y="122851"/>
            <a:ext cx="2024061" cy="1520199"/>
          </a:xfrm>
          <a:prstGeom prst="rect">
            <a:avLst/>
          </a:prstGeom>
          <a:ln>
            <a:noFill/>
          </a:ln>
          <a:effectLst>
            <a:softEdge rad="112500"/>
          </a:effectLst>
        </p:spPr>
      </p:pic>
      <p:sp>
        <p:nvSpPr>
          <p:cNvPr id="2" name="1 Título"/>
          <p:cNvSpPr>
            <a:spLocks noGrp="1"/>
          </p:cNvSpPr>
          <p:nvPr>
            <p:ph type="title"/>
          </p:nvPr>
        </p:nvSpPr>
        <p:spPr>
          <a:xfrm>
            <a:off x="457200" y="704088"/>
            <a:ext cx="8305800" cy="1867656"/>
          </a:xfrm>
        </p:spPr>
        <p:txBody>
          <a:bodyPr>
            <a:noAutofit/>
          </a:bodyPr>
          <a:lstStyle/>
          <a:p>
            <a:r>
              <a:rPr lang="es-MX" sz="1800" b="1" i="1" dirty="0" smtClean="0">
                <a:solidFill>
                  <a:schemeClr val="tx1"/>
                </a:solidFill>
              </a:rPr>
              <a:t>Elemento II </a:t>
            </a:r>
            <a:r>
              <a:rPr lang="es-MX" sz="1800" b="1" i="1" dirty="0" smtClean="0">
                <a:solidFill>
                  <a:schemeClr val="accent2">
                    <a:lumMod val="75000"/>
                  </a:schemeClr>
                </a:solidFill>
              </a:rPr>
              <a:t>Organización</a:t>
            </a:r>
            <a:br>
              <a:rPr lang="es-MX" sz="1800" b="1" i="1" dirty="0" smtClean="0">
                <a:solidFill>
                  <a:schemeClr val="accent2">
                    <a:lumMod val="75000"/>
                  </a:schemeClr>
                </a:solidFill>
              </a:rPr>
            </a:br>
            <a:r>
              <a:rPr lang="es-MX" sz="1800" b="1" i="1" dirty="0" smtClean="0">
                <a:solidFill>
                  <a:schemeClr val="accent2">
                    <a:lumMod val="75000"/>
                  </a:schemeClr>
                </a:solidFill>
              </a:rPr>
              <a:t> </a:t>
            </a:r>
            <a:r>
              <a:rPr lang="es-MX" sz="1800" b="1" i="1" dirty="0" smtClean="0">
                <a:solidFill>
                  <a:schemeClr val="tx1"/>
                </a:solidFill>
              </a:rPr>
              <a:t>Subelemento: </a:t>
            </a:r>
            <a:r>
              <a:rPr lang="es-MX" sz="1800" b="1" i="1" dirty="0" smtClean="0">
                <a:solidFill>
                  <a:schemeClr val="accent2">
                    <a:lumMod val="75000"/>
                  </a:schemeClr>
                </a:solidFill>
              </a:rPr>
              <a:t>Estructura orgánica y funcional </a:t>
            </a:r>
            <a:r>
              <a:rPr lang="es-MX" sz="1800" b="1" i="1" dirty="0" smtClean="0">
                <a:solidFill>
                  <a:schemeClr val="accent2">
                    <a:lumMod val="60000"/>
                    <a:lumOff val="40000"/>
                  </a:schemeClr>
                </a:solidFill>
              </a:rPr>
              <a:t/>
            </a:r>
            <a:br>
              <a:rPr lang="es-MX" sz="1800" b="1" i="1" dirty="0" smtClean="0">
                <a:solidFill>
                  <a:schemeClr val="accent2">
                    <a:lumMod val="60000"/>
                    <a:lumOff val="40000"/>
                  </a:schemeClr>
                </a:solidFill>
              </a:rPr>
            </a:br>
            <a:r>
              <a:rPr lang="es-MX" sz="1800" b="1" i="1" dirty="0" smtClean="0">
                <a:solidFill>
                  <a:schemeClr val="accent2">
                    <a:lumMod val="60000"/>
                    <a:lumOff val="40000"/>
                  </a:schemeClr>
                </a:solidFill>
              </a:rPr>
              <a:t/>
            </a:r>
            <a:br>
              <a:rPr lang="es-MX" sz="1800" b="1" i="1" dirty="0" smtClean="0">
                <a:solidFill>
                  <a:schemeClr val="accent2">
                    <a:lumMod val="60000"/>
                    <a:lumOff val="40000"/>
                  </a:schemeClr>
                </a:solidFill>
              </a:rPr>
            </a:br>
            <a:r>
              <a:rPr lang="es-MX" sz="1800" b="1" i="1" dirty="0" smtClean="0">
                <a:solidFill>
                  <a:schemeClr val="accent2">
                    <a:lumMod val="60000"/>
                    <a:lumOff val="40000"/>
                  </a:schemeClr>
                </a:solidFill>
              </a:rPr>
              <a:t>Se evalúa el sistema de organización de la unidad, así como la forma en que se consideran las jerarquías, obligaciones y responsabilidades que se requieren para su mayor eficiencia y eficacia en el cumplimiento de los planes y programas de trabajo establecidos. </a:t>
            </a:r>
            <a:endParaRPr lang="es-MX" sz="1800" dirty="0">
              <a:solidFill>
                <a:schemeClr val="accent2">
                  <a:lumMod val="60000"/>
                  <a:lumOff val="40000"/>
                </a:schemeClr>
              </a:solidFill>
            </a:endParaRPr>
          </a:p>
        </p:txBody>
      </p:sp>
      <p:graphicFrame>
        <p:nvGraphicFramePr>
          <p:cNvPr id="3" name="2 Tabla"/>
          <p:cNvGraphicFramePr>
            <a:graphicFrameLocks noGrp="1"/>
          </p:cNvGraphicFramePr>
          <p:nvPr/>
        </p:nvGraphicFramePr>
        <p:xfrm>
          <a:off x="1643042" y="2714620"/>
          <a:ext cx="7286677" cy="2857520"/>
        </p:xfrm>
        <a:graphic>
          <a:graphicData uri="http://schemas.openxmlformats.org/drawingml/2006/table">
            <a:tbl>
              <a:tblPr firstRow="1" bandRow="1">
                <a:effectLst>
                  <a:reflection blurRad="6350" stA="50000" endA="300" endPos="38500" dist="50800" dir="5400000" sy="-100000" algn="bl" rotWithShape="0"/>
                </a:effectLst>
                <a:tableStyleId>{21E4AEA4-8DFA-4A89-87EB-49C32662AFE0}</a:tableStyleId>
              </a:tblPr>
              <a:tblGrid>
                <a:gridCol w="1788548"/>
                <a:gridCol w="1258608"/>
                <a:gridCol w="4239521"/>
              </a:tblGrid>
              <a:tr h="282838">
                <a:tc>
                  <a:txBody>
                    <a:bodyPr/>
                    <a:lstStyle/>
                    <a:p>
                      <a:pPr algn="ctr"/>
                      <a:r>
                        <a:rPr lang="es-MX" dirty="0" smtClean="0"/>
                        <a:t>Grados</a:t>
                      </a:r>
                      <a:endParaRPr lang="es-MX" dirty="0"/>
                    </a:p>
                  </a:txBody>
                  <a:tcPr/>
                </a:tc>
                <a:tc>
                  <a:txBody>
                    <a:bodyPr/>
                    <a:lstStyle/>
                    <a:p>
                      <a:pPr algn="ctr"/>
                      <a:r>
                        <a:rPr lang="es-MX" dirty="0" smtClean="0"/>
                        <a:t>Puntos</a:t>
                      </a:r>
                      <a:endParaRPr lang="es-MX" dirty="0"/>
                    </a:p>
                  </a:txBody>
                  <a:tcPr/>
                </a:tc>
                <a:tc>
                  <a:txBody>
                    <a:bodyPr/>
                    <a:lstStyle/>
                    <a:p>
                      <a:pPr algn="ctr"/>
                      <a:r>
                        <a:rPr lang="es-MX" dirty="0" smtClean="0"/>
                        <a:t>Descripción</a:t>
                      </a:r>
                      <a:r>
                        <a:rPr lang="es-MX" baseline="0" dirty="0" smtClean="0"/>
                        <a:t> del grado</a:t>
                      </a:r>
                      <a:endParaRPr lang="es-MX" dirty="0"/>
                    </a:p>
                  </a:txBody>
                  <a:tcPr/>
                </a:tc>
              </a:tr>
              <a:tr h="491496">
                <a:tc>
                  <a:txBody>
                    <a:bodyPr/>
                    <a:lstStyle/>
                    <a:p>
                      <a:pPr algn="ctr"/>
                      <a:r>
                        <a:rPr lang="es-MX" dirty="0" smtClean="0"/>
                        <a:t>I</a:t>
                      </a:r>
                      <a:endParaRPr lang="es-MX" dirty="0"/>
                    </a:p>
                  </a:txBody>
                  <a:tcPr/>
                </a:tc>
                <a:tc>
                  <a:txBody>
                    <a:bodyPr/>
                    <a:lstStyle/>
                    <a:p>
                      <a:pPr algn="ctr"/>
                      <a:r>
                        <a:rPr lang="es-MX" dirty="0" smtClean="0"/>
                        <a:t>0</a:t>
                      </a:r>
                      <a:endParaRPr lang="es-MX" dirty="0"/>
                    </a:p>
                  </a:txBody>
                  <a:tcPr/>
                </a:tc>
                <a:tc>
                  <a:txBody>
                    <a:bodyPr/>
                    <a:lstStyle/>
                    <a:p>
                      <a:pPr algn="ctr"/>
                      <a:r>
                        <a:rPr kumimoji="0" lang="es-MX" sz="1400" kern="1200" baseline="0" dirty="0" smtClean="0"/>
                        <a:t>Carencia de estructura orgánica y funcional </a:t>
                      </a:r>
                    </a:p>
                  </a:txBody>
                  <a:tcPr/>
                </a:tc>
              </a:tr>
              <a:tr h="428628">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kumimoji="0" lang="es-MX" sz="1400" kern="1200" baseline="0" dirty="0" smtClean="0"/>
                        <a:t>Estructura orgánica y funcional deficiente 	</a:t>
                      </a:r>
                    </a:p>
                  </a:txBody>
                  <a:tcPr/>
                </a:tc>
              </a:tr>
              <a:tr h="428628">
                <a:tc>
                  <a:txBody>
                    <a:bodyPr/>
                    <a:lstStyle/>
                    <a:p>
                      <a:pPr algn="ctr"/>
                      <a:r>
                        <a:rPr lang="es-MX" dirty="0" smtClean="0"/>
                        <a:t>III</a:t>
                      </a:r>
                      <a:endParaRPr lang="es-MX" dirty="0"/>
                    </a:p>
                  </a:txBody>
                  <a:tcPr/>
                </a:tc>
                <a:tc>
                  <a:txBody>
                    <a:bodyPr/>
                    <a:lstStyle/>
                    <a:p>
                      <a:pPr algn="ctr"/>
                      <a:r>
                        <a:rPr lang="es-MX" dirty="0" smtClean="0"/>
                        <a:t>10</a:t>
                      </a:r>
                      <a:endParaRPr lang="es-MX" dirty="0"/>
                    </a:p>
                  </a:txBody>
                  <a:tcPr/>
                </a:tc>
                <a:tc>
                  <a:txBody>
                    <a:bodyPr/>
                    <a:lstStyle/>
                    <a:p>
                      <a:pPr algn="ctr"/>
                      <a:r>
                        <a:rPr kumimoji="0" lang="es-MX" sz="1400" kern="1200" baseline="0" dirty="0" smtClean="0"/>
                        <a:t>Estructura orgánica y funcional elemental 	</a:t>
                      </a:r>
                    </a:p>
                    <a:p>
                      <a:pPr algn="ctr"/>
                      <a:endParaRPr lang="es-MX" sz="1400" dirty="0"/>
                    </a:p>
                  </a:txBody>
                  <a:tcPr/>
                </a:tc>
              </a:tr>
              <a:tr h="553410">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kumimoji="0" lang="es-MX" sz="1400" kern="1200" baseline="0" dirty="0" smtClean="0"/>
                        <a:t>Estructura orgánica y funcional adecuada </a:t>
                      </a:r>
                    </a:p>
                    <a:p>
                      <a:pPr algn="ctr"/>
                      <a:endParaRPr lang="es-MX" sz="1400" dirty="0"/>
                    </a:p>
                  </a:txBody>
                  <a:tcPr/>
                </a:tc>
              </a:tr>
              <a:tr h="500066">
                <a:tc>
                  <a:txBody>
                    <a:bodyPr/>
                    <a:lstStyle/>
                    <a:p>
                      <a:pPr algn="ctr"/>
                      <a:r>
                        <a:rPr lang="es-MX" dirty="0" smtClean="0"/>
                        <a:t>V</a:t>
                      </a:r>
                      <a:endParaRPr lang="es-MX" dirty="0"/>
                    </a:p>
                  </a:txBody>
                  <a:tcPr/>
                </a:tc>
                <a:tc>
                  <a:txBody>
                    <a:bodyPr/>
                    <a:lstStyle/>
                    <a:p>
                      <a:pPr algn="ctr"/>
                      <a:r>
                        <a:rPr lang="es-MX" dirty="0" smtClean="0"/>
                        <a:t>20</a:t>
                      </a:r>
                      <a:endParaRPr lang="es-MX" dirty="0"/>
                    </a:p>
                  </a:txBody>
                  <a:tcPr/>
                </a:tc>
                <a:tc>
                  <a:txBody>
                    <a:bodyPr/>
                    <a:lstStyle/>
                    <a:p>
                      <a:pPr algn="ctr"/>
                      <a:r>
                        <a:rPr kumimoji="0" lang="es-MX" sz="1400" kern="1200" baseline="0" dirty="0" smtClean="0"/>
                        <a:t>Estructura orgánica y funcional excelente 	</a:t>
                      </a:r>
                    </a:p>
                  </a:txBody>
                  <a:tcPr/>
                </a:tc>
              </a:tr>
            </a:tbl>
          </a:graphicData>
        </a:graphic>
      </p:graphicFrame>
      <p:pic>
        <p:nvPicPr>
          <p:cNvPr id="5" name="4 Imagen" descr="CENTRALIZADOR.jpg"/>
          <p:cNvPicPr>
            <a:picLocks noChangeAspect="1"/>
          </p:cNvPicPr>
          <p:nvPr/>
        </p:nvPicPr>
        <p:blipFill>
          <a:blip r:embed="rId3" cstate="print">
            <a:duotone>
              <a:schemeClr val="accent1">
                <a:shade val="45000"/>
                <a:satMod val="135000"/>
              </a:schemeClr>
              <a:prstClr val="white"/>
            </a:duotone>
          </a:blip>
          <a:stretch>
            <a:fillRect/>
          </a:stretch>
        </p:blipFill>
        <p:spPr>
          <a:xfrm>
            <a:off x="-71470" y="5000636"/>
            <a:ext cx="1771715" cy="1500198"/>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manual_organizacion.jpg"/>
          <p:cNvPicPr>
            <a:picLocks noChangeAspect="1"/>
          </p:cNvPicPr>
          <p:nvPr/>
        </p:nvPicPr>
        <p:blipFill>
          <a:blip r:embed="rId2" cstate="print"/>
          <a:stretch>
            <a:fillRect/>
          </a:stretch>
        </p:blipFill>
        <p:spPr>
          <a:xfrm>
            <a:off x="7215206" y="642918"/>
            <a:ext cx="1597152" cy="1091184"/>
          </a:xfrm>
          <a:prstGeom prst="rect">
            <a:avLst/>
          </a:prstGeom>
        </p:spPr>
      </p:pic>
      <p:sp>
        <p:nvSpPr>
          <p:cNvPr id="2" name="1 CuadroTexto"/>
          <p:cNvSpPr txBox="1"/>
          <p:nvPr/>
        </p:nvSpPr>
        <p:spPr>
          <a:xfrm>
            <a:off x="714348" y="500042"/>
            <a:ext cx="7643866" cy="2031325"/>
          </a:xfrm>
          <a:prstGeom prst="rect">
            <a:avLst/>
          </a:prstGeom>
          <a:noFill/>
        </p:spPr>
        <p:txBody>
          <a:bodyPr wrap="square" rtlCol="0">
            <a:spAutoFit/>
          </a:bodyPr>
          <a:lstStyle/>
          <a:p>
            <a:r>
              <a:rPr lang="es-MX" b="1" i="1" dirty="0">
                <a:solidFill>
                  <a:schemeClr val="accent2">
                    <a:lumMod val="75000"/>
                  </a:schemeClr>
                </a:solidFill>
              </a:rPr>
              <a:t>Elemento II </a:t>
            </a:r>
            <a:r>
              <a:rPr lang="es-MX" b="1" i="1" dirty="0" smtClean="0">
                <a:solidFill>
                  <a:schemeClr val="accent2">
                    <a:lumMod val="75000"/>
                  </a:schemeClr>
                </a:solidFill>
              </a:rPr>
              <a:t>Organización</a:t>
            </a:r>
          </a:p>
          <a:p>
            <a:r>
              <a:rPr lang="es-MX" b="1" i="1" dirty="0" smtClean="0">
                <a:solidFill>
                  <a:schemeClr val="accent2">
                    <a:lumMod val="75000"/>
                  </a:schemeClr>
                </a:solidFill>
              </a:rPr>
              <a:t> </a:t>
            </a:r>
            <a:r>
              <a:rPr lang="es-MX" b="1" i="1" dirty="0">
                <a:solidFill>
                  <a:schemeClr val="accent2">
                    <a:lumMod val="75000"/>
                  </a:schemeClr>
                </a:solidFill>
              </a:rPr>
              <a:t>Subelemento: Manual de organización </a:t>
            </a:r>
            <a:endParaRPr lang="es-MX" b="1" i="1" dirty="0" smtClean="0">
              <a:solidFill>
                <a:schemeClr val="accent2">
                  <a:lumMod val="75000"/>
                </a:schemeClr>
              </a:solidFill>
            </a:endParaRPr>
          </a:p>
          <a:p>
            <a:endParaRPr lang="es-MX" b="1" i="1" dirty="0" smtClean="0">
              <a:solidFill>
                <a:schemeClr val="accent2">
                  <a:lumMod val="75000"/>
                </a:schemeClr>
              </a:solidFill>
            </a:endParaRPr>
          </a:p>
          <a:p>
            <a:r>
              <a:rPr lang="es-MX" b="1" i="1" dirty="0" smtClean="0">
                <a:solidFill>
                  <a:schemeClr val="accent2">
                    <a:lumMod val="60000"/>
                    <a:lumOff val="40000"/>
                  </a:schemeClr>
                </a:solidFill>
              </a:rPr>
              <a:t>Se </a:t>
            </a:r>
            <a:r>
              <a:rPr lang="es-MX" b="1" i="1" dirty="0">
                <a:solidFill>
                  <a:schemeClr val="accent2">
                    <a:lumMod val="60000"/>
                    <a:lumOff val="40000"/>
                  </a:schemeClr>
                </a:solidFill>
              </a:rPr>
              <a:t>evalúa la vigencia del manual contra el funcionamiento real de la unidad u organismo; o bien, si su contenido comprende objetivos, políticas, estructura orgánica, organigrama funcional y funciones específicas. </a:t>
            </a:r>
            <a:endParaRPr lang="es-MX" dirty="0">
              <a:solidFill>
                <a:schemeClr val="accent2">
                  <a:lumMod val="60000"/>
                  <a:lumOff val="40000"/>
                </a:schemeClr>
              </a:solidFill>
            </a:endParaRPr>
          </a:p>
        </p:txBody>
      </p:sp>
      <p:graphicFrame>
        <p:nvGraphicFramePr>
          <p:cNvPr id="3" name="2 Tabla"/>
          <p:cNvGraphicFramePr>
            <a:graphicFrameLocks noGrp="1"/>
          </p:cNvGraphicFramePr>
          <p:nvPr/>
        </p:nvGraphicFramePr>
        <p:xfrm>
          <a:off x="1214414" y="3071810"/>
          <a:ext cx="7286676" cy="3291840"/>
        </p:xfrm>
        <a:graphic>
          <a:graphicData uri="http://schemas.openxmlformats.org/drawingml/2006/table">
            <a:tbl>
              <a:tblPr firstRow="1" bandRow="1">
                <a:tableStyleId>{21E4AEA4-8DFA-4A89-87EB-49C32662AFE0}</a:tableStyleId>
              </a:tblPr>
              <a:tblGrid>
                <a:gridCol w="1339443"/>
                <a:gridCol w="1285888"/>
                <a:gridCol w="4661345"/>
              </a:tblGrid>
              <a:tr h="347441">
                <a:tc>
                  <a:txBody>
                    <a:bodyPr/>
                    <a:lstStyle/>
                    <a:p>
                      <a:pPr algn="ctr"/>
                      <a:r>
                        <a:rPr lang="es-MX" dirty="0" smtClean="0"/>
                        <a:t>Grados</a:t>
                      </a:r>
                      <a:endParaRPr lang="es-MX" dirty="0"/>
                    </a:p>
                  </a:txBody>
                  <a:tcPr/>
                </a:tc>
                <a:tc>
                  <a:txBody>
                    <a:bodyPr/>
                    <a:lstStyle/>
                    <a:p>
                      <a:pPr algn="ctr"/>
                      <a:r>
                        <a:rPr lang="es-MX" dirty="0" smtClean="0"/>
                        <a:t>Puntos</a:t>
                      </a:r>
                      <a:endParaRPr lang="es-MX" dirty="0"/>
                    </a:p>
                  </a:txBody>
                  <a:tcPr/>
                </a:tc>
                <a:tc>
                  <a:txBody>
                    <a:bodyPr/>
                    <a:lstStyle/>
                    <a:p>
                      <a:pPr algn="ctr"/>
                      <a:r>
                        <a:rPr lang="es-MX" dirty="0" smtClean="0"/>
                        <a:t>Descripción de los grados</a:t>
                      </a:r>
                      <a:endParaRPr lang="es-MX" dirty="0"/>
                    </a:p>
                  </a:txBody>
                  <a:tcPr/>
                </a:tc>
              </a:tr>
              <a:tr h="347441">
                <a:tc>
                  <a:txBody>
                    <a:bodyPr/>
                    <a:lstStyle/>
                    <a:p>
                      <a:pPr algn="ctr"/>
                      <a:r>
                        <a:rPr lang="es-MX" dirty="0" smtClean="0"/>
                        <a:t>I</a:t>
                      </a:r>
                      <a:endParaRPr lang="es-MX" dirty="0"/>
                    </a:p>
                  </a:txBody>
                  <a:tcPr/>
                </a:tc>
                <a:tc>
                  <a:txBody>
                    <a:bodyPr/>
                    <a:lstStyle/>
                    <a:p>
                      <a:pPr algn="ctr"/>
                      <a:r>
                        <a:rPr lang="es-MX" dirty="0" smtClean="0"/>
                        <a:t>0</a:t>
                      </a:r>
                      <a:endParaRPr lang="es-MX" dirty="0"/>
                    </a:p>
                  </a:txBody>
                  <a:tcPr/>
                </a:tc>
                <a:tc>
                  <a:txBody>
                    <a:bodyPr/>
                    <a:lstStyle/>
                    <a:p>
                      <a:pPr algn="ctr"/>
                      <a:r>
                        <a:rPr kumimoji="0" lang="es-MX" sz="1600" kern="1200" baseline="0" dirty="0" smtClean="0"/>
                        <a:t>Carencia de manual de organización</a:t>
                      </a:r>
                    </a:p>
                  </a:txBody>
                  <a:tcPr/>
                </a:tc>
              </a:tr>
              <a:tr h="376005">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kumimoji="0" lang="es-MX" sz="1600" kern="1200" baseline="0" dirty="0" smtClean="0"/>
                        <a:t>Existencia de manual de organización deficiente</a:t>
                      </a:r>
                      <a:endParaRPr lang="es-MX" sz="1600" dirty="0"/>
                    </a:p>
                  </a:txBody>
                  <a:tcPr/>
                </a:tc>
              </a:tr>
              <a:tr h="401583">
                <a:tc>
                  <a:txBody>
                    <a:bodyPr/>
                    <a:lstStyle/>
                    <a:p>
                      <a:pPr algn="ctr"/>
                      <a:r>
                        <a:rPr lang="es-MX" dirty="0" smtClean="0"/>
                        <a:t>III</a:t>
                      </a:r>
                    </a:p>
                  </a:txBody>
                  <a:tcPr/>
                </a:tc>
                <a:tc>
                  <a:txBody>
                    <a:bodyPr/>
                    <a:lstStyle/>
                    <a:p>
                      <a:pPr algn="ctr"/>
                      <a:r>
                        <a:rPr lang="es-MX" dirty="0" smtClean="0"/>
                        <a:t>10</a:t>
                      </a:r>
                      <a:endParaRPr lang="es-MX" dirty="0"/>
                    </a:p>
                  </a:txBody>
                  <a:tcPr/>
                </a:tc>
                <a:tc>
                  <a:txBody>
                    <a:bodyPr/>
                    <a:lstStyle/>
                    <a:p>
                      <a:pPr algn="ctr"/>
                      <a:r>
                        <a:rPr kumimoji="0" lang="es-MX" sz="1600" kern="1200" baseline="0" dirty="0" smtClean="0"/>
                        <a:t>Existencia de manual de organización  elemental</a:t>
                      </a:r>
                    </a:p>
                  </a:txBody>
                  <a:tcPr/>
                </a:tc>
              </a:tr>
              <a:tr h="542579">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kumimoji="0" lang="es-MX" sz="1600" kern="1200" baseline="0" dirty="0" smtClean="0"/>
                        <a:t>Existencia de manual de organización adecuado </a:t>
                      </a:r>
                      <a:endParaRPr kumimoji="0" lang="es-MX" sz="1600" i="1" kern="1200" baseline="0" dirty="0" smtClean="0">
                        <a:solidFill>
                          <a:schemeClr val="dk1"/>
                        </a:solidFill>
                        <a:latin typeface="+mn-lt"/>
                        <a:ea typeface="+mn-ea"/>
                        <a:cs typeface="+mn-cs"/>
                      </a:endParaRPr>
                    </a:p>
                  </a:txBody>
                  <a:tcPr/>
                </a:tc>
              </a:tr>
              <a:tr h="771033">
                <a:tc>
                  <a:txBody>
                    <a:bodyPr/>
                    <a:lstStyle/>
                    <a:p>
                      <a:pPr algn="ctr"/>
                      <a:r>
                        <a:rPr lang="es-MX" dirty="0" smtClean="0"/>
                        <a:t>V</a:t>
                      </a:r>
                      <a:endParaRPr lang="es-MX" dirty="0"/>
                    </a:p>
                  </a:txBody>
                  <a:tcPr/>
                </a:tc>
                <a:tc>
                  <a:txBody>
                    <a:bodyPr/>
                    <a:lstStyle/>
                    <a:p>
                      <a:pPr algn="ctr"/>
                      <a:r>
                        <a:rPr lang="es-MX" dirty="0" smtClean="0"/>
                        <a:t>20</a:t>
                      </a:r>
                      <a:endParaRPr lang="es-MX" dirty="0"/>
                    </a:p>
                  </a:txBody>
                  <a:tcPr/>
                </a:tc>
                <a:tc>
                  <a:txBody>
                    <a:bodyPr/>
                    <a:lstStyle/>
                    <a:p>
                      <a:pPr algn="ctr"/>
                      <a:r>
                        <a:rPr kumimoji="0" lang="es-MX" sz="1600" kern="1200" baseline="0" dirty="0" smtClean="0"/>
                        <a:t>Existencia de manual de organización actualizado 	</a:t>
                      </a:r>
                    </a:p>
                    <a:p>
                      <a:pPr algn="ctr"/>
                      <a:endParaRPr lang="es-MX" sz="1600" dirty="0"/>
                    </a:p>
                  </a:txBody>
                  <a:tcPr/>
                </a:tc>
              </a:tr>
            </a:tbl>
          </a:graphicData>
        </a:graphic>
      </p:graphicFrame>
      <p:pic>
        <p:nvPicPr>
          <p:cNvPr id="5" name="4 Imagen" descr="tapa%20manual%20do.jpg"/>
          <p:cNvPicPr>
            <a:picLocks noChangeAspect="1"/>
          </p:cNvPicPr>
          <p:nvPr/>
        </p:nvPicPr>
        <p:blipFill>
          <a:blip r:embed="rId3" cstate="print"/>
          <a:stretch>
            <a:fillRect/>
          </a:stretch>
        </p:blipFill>
        <p:spPr>
          <a:xfrm>
            <a:off x="0" y="4951405"/>
            <a:ext cx="1328734" cy="1906595"/>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recursos-humanos.jpg"/>
          <p:cNvPicPr>
            <a:picLocks noChangeAspect="1"/>
          </p:cNvPicPr>
          <p:nvPr/>
        </p:nvPicPr>
        <p:blipFill>
          <a:blip r:embed="rId2" cstate="print"/>
          <a:stretch>
            <a:fillRect/>
          </a:stretch>
        </p:blipFill>
        <p:spPr>
          <a:xfrm>
            <a:off x="6000760" y="714356"/>
            <a:ext cx="2690816" cy="1579392"/>
          </a:xfrm>
          <a:prstGeom prst="rect">
            <a:avLst/>
          </a:prstGeom>
        </p:spPr>
      </p:pic>
      <p:sp>
        <p:nvSpPr>
          <p:cNvPr id="2" name="1 Título"/>
          <p:cNvSpPr>
            <a:spLocks noGrp="1"/>
          </p:cNvSpPr>
          <p:nvPr>
            <p:ph type="title"/>
          </p:nvPr>
        </p:nvSpPr>
        <p:spPr>
          <a:xfrm>
            <a:off x="457200" y="704088"/>
            <a:ext cx="8305800" cy="1510466"/>
          </a:xfrm>
        </p:spPr>
        <p:txBody>
          <a:bodyPr>
            <a:normAutofit fontScale="90000"/>
          </a:bodyPr>
          <a:lstStyle/>
          <a:p>
            <a:r>
              <a:rPr lang="es-MX" sz="2000" b="1" i="1" dirty="0" smtClean="0">
                <a:solidFill>
                  <a:schemeClr val="tx1"/>
                </a:solidFill>
              </a:rPr>
              <a:t>Elemento II </a:t>
            </a:r>
            <a:r>
              <a:rPr lang="es-MX" sz="2000" b="1" i="1" dirty="0" smtClean="0">
                <a:solidFill>
                  <a:schemeClr val="accent2">
                    <a:lumMod val="75000"/>
                  </a:schemeClr>
                </a:solidFill>
              </a:rPr>
              <a:t>Organización </a:t>
            </a:r>
            <a:br>
              <a:rPr lang="es-MX" sz="2000" b="1" i="1" dirty="0" smtClean="0">
                <a:solidFill>
                  <a:schemeClr val="accent2">
                    <a:lumMod val="75000"/>
                  </a:schemeClr>
                </a:solidFill>
              </a:rPr>
            </a:br>
            <a:r>
              <a:rPr lang="es-MX" sz="2000" b="1" i="1" dirty="0" smtClean="0">
                <a:solidFill>
                  <a:schemeClr val="tx1"/>
                </a:solidFill>
              </a:rPr>
              <a:t>Subelemento: </a:t>
            </a:r>
            <a:r>
              <a:rPr lang="es-MX" sz="2000" b="1" i="1" dirty="0" smtClean="0">
                <a:solidFill>
                  <a:schemeClr val="accent2">
                    <a:lumMod val="75000"/>
                  </a:schemeClr>
                </a:solidFill>
              </a:rPr>
              <a:t>Aprovechamiento de recursos humanos </a:t>
            </a:r>
            <a:r>
              <a:rPr lang="es-MX" sz="1800" b="1" i="1" dirty="0" smtClean="0">
                <a:solidFill>
                  <a:schemeClr val="accent2">
                    <a:lumMod val="60000"/>
                    <a:lumOff val="40000"/>
                  </a:schemeClr>
                </a:solidFill>
              </a:rPr>
              <a:t/>
            </a:r>
            <a:br>
              <a:rPr lang="es-MX" sz="1800" b="1" i="1" dirty="0" smtClean="0">
                <a:solidFill>
                  <a:schemeClr val="accent2">
                    <a:lumMod val="60000"/>
                    <a:lumOff val="40000"/>
                  </a:schemeClr>
                </a:solidFill>
              </a:rPr>
            </a:br>
            <a:r>
              <a:rPr lang="es-MX" sz="1900" b="1" i="1" dirty="0" smtClean="0">
                <a:solidFill>
                  <a:schemeClr val="accent2">
                    <a:lumMod val="60000"/>
                    <a:lumOff val="40000"/>
                  </a:schemeClr>
                </a:solidFill>
              </a:rPr>
              <a:t/>
            </a:r>
            <a:br>
              <a:rPr lang="es-MX" sz="1900" b="1" i="1" dirty="0" smtClean="0">
                <a:solidFill>
                  <a:schemeClr val="accent2">
                    <a:lumMod val="60000"/>
                    <a:lumOff val="40000"/>
                  </a:schemeClr>
                </a:solidFill>
              </a:rPr>
            </a:br>
            <a:r>
              <a:rPr lang="es-MX" sz="1900" b="1" i="1" dirty="0" smtClean="0">
                <a:solidFill>
                  <a:schemeClr val="accent2">
                    <a:lumMod val="60000"/>
                    <a:lumOff val="40000"/>
                  </a:schemeClr>
                </a:solidFill>
              </a:rPr>
              <a:t>Se evalúa el aprovechamiento de los recursos humanos de que dispone la unidad, considerando la selección de personal, la capacitación, el desarrollo, la calificación de la actuación, los registros de personal, los planes de incentivos, y de sueldos y salarios</a:t>
            </a:r>
            <a:r>
              <a:rPr lang="es-MX" sz="1900" b="1" i="1" dirty="0" smtClean="0"/>
              <a:t>. </a:t>
            </a:r>
            <a:endParaRPr lang="es-MX" sz="1900" dirty="0"/>
          </a:p>
        </p:txBody>
      </p:sp>
      <p:graphicFrame>
        <p:nvGraphicFramePr>
          <p:cNvPr id="3" name="2 Tabla"/>
          <p:cNvGraphicFramePr>
            <a:graphicFrameLocks noGrp="1"/>
          </p:cNvGraphicFramePr>
          <p:nvPr/>
        </p:nvGraphicFramePr>
        <p:xfrm>
          <a:off x="1357290" y="2928934"/>
          <a:ext cx="6977090" cy="2849880"/>
        </p:xfrm>
        <a:graphic>
          <a:graphicData uri="http://schemas.openxmlformats.org/drawingml/2006/table">
            <a:tbl>
              <a:tblPr firstRow="1" bandRow="1">
                <a:tableStyleId>{21E4AEA4-8DFA-4A89-87EB-49C32662AFE0}</a:tableStyleId>
              </a:tblPr>
              <a:tblGrid>
                <a:gridCol w="1262050"/>
                <a:gridCol w="1023966"/>
                <a:gridCol w="4691074"/>
              </a:tblGrid>
              <a:tr h="370840">
                <a:tc>
                  <a:txBody>
                    <a:bodyPr/>
                    <a:lstStyle/>
                    <a:p>
                      <a:pPr algn="ctr"/>
                      <a:r>
                        <a:rPr lang="es-MX" dirty="0" smtClean="0"/>
                        <a:t>Grados</a:t>
                      </a:r>
                      <a:endParaRPr lang="es-MX" dirty="0"/>
                    </a:p>
                  </a:txBody>
                  <a:tcPr/>
                </a:tc>
                <a:tc>
                  <a:txBody>
                    <a:bodyPr/>
                    <a:lstStyle/>
                    <a:p>
                      <a:pPr algn="ctr"/>
                      <a:r>
                        <a:rPr lang="es-MX" dirty="0" smtClean="0"/>
                        <a:t>Puntos</a:t>
                      </a:r>
                      <a:endParaRPr lang="es-MX" dirty="0"/>
                    </a:p>
                  </a:txBody>
                  <a:tcPr/>
                </a:tc>
                <a:tc>
                  <a:txBody>
                    <a:bodyPr/>
                    <a:lstStyle/>
                    <a:p>
                      <a:pPr algn="ctr"/>
                      <a:r>
                        <a:rPr lang="es-MX" dirty="0" smtClean="0"/>
                        <a:t>Descripción de grados</a:t>
                      </a:r>
                      <a:endParaRPr lang="es-MX" dirty="0"/>
                    </a:p>
                  </a:txBody>
                  <a:tcPr/>
                </a:tc>
              </a:tr>
              <a:tr h="370840">
                <a:tc>
                  <a:txBody>
                    <a:bodyPr/>
                    <a:lstStyle/>
                    <a:p>
                      <a:pPr algn="ctr"/>
                      <a:r>
                        <a:rPr lang="es-MX" dirty="0" smtClean="0"/>
                        <a:t>I</a:t>
                      </a:r>
                      <a:endParaRPr lang="es-MX" dirty="0"/>
                    </a:p>
                  </a:txBody>
                  <a:tcPr/>
                </a:tc>
                <a:tc>
                  <a:txBody>
                    <a:bodyPr/>
                    <a:lstStyle/>
                    <a:p>
                      <a:pPr algn="ctr"/>
                      <a:r>
                        <a:rPr lang="es-MX" dirty="0" smtClean="0"/>
                        <a:t>0</a:t>
                      </a:r>
                      <a:endParaRPr lang="es-MX" dirty="0"/>
                    </a:p>
                  </a:txBody>
                  <a:tcPr/>
                </a:tc>
                <a:tc>
                  <a:txBody>
                    <a:bodyPr/>
                    <a:lstStyle/>
                    <a:p>
                      <a:pPr algn="ctr"/>
                      <a:r>
                        <a:rPr kumimoji="0" lang="es-MX" sz="1600" kern="1200" baseline="0" dirty="0" smtClean="0"/>
                        <a:t>Carencia de técnicas de recursos humanos</a:t>
                      </a:r>
                      <a:endParaRPr lang="es-MX" sz="1600" dirty="0"/>
                    </a:p>
                  </a:txBody>
                  <a:tcPr/>
                </a:tc>
              </a:tr>
              <a:tr h="370840">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kumimoji="0" lang="es-MX" sz="1600" kern="1200" baseline="0" dirty="0" smtClean="0"/>
                        <a:t>Carencia de técnicas de recursos humanos</a:t>
                      </a:r>
                      <a:endParaRPr lang="es-MX" sz="1600" dirty="0"/>
                    </a:p>
                  </a:txBody>
                  <a:tcPr/>
                </a:tc>
              </a:tr>
              <a:tr h="370840">
                <a:tc>
                  <a:txBody>
                    <a:bodyPr/>
                    <a:lstStyle/>
                    <a:p>
                      <a:pPr algn="ctr"/>
                      <a:r>
                        <a:rPr lang="es-MX" dirty="0" smtClean="0"/>
                        <a:t>III</a:t>
                      </a:r>
                      <a:endParaRPr lang="es-MX" dirty="0"/>
                    </a:p>
                  </a:txBody>
                  <a:tcPr/>
                </a:tc>
                <a:tc>
                  <a:txBody>
                    <a:bodyPr/>
                    <a:lstStyle/>
                    <a:p>
                      <a:pPr algn="ctr"/>
                      <a:r>
                        <a:rPr lang="es-MX" dirty="0" smtClean="0"/>
                        <a:t>10</a:t>
                      </a:r>
                      <a:endParaRPr lang="es-MX" dirty="0"/>
                    </a:p>
                  </a:txBody>
                  <a:tcPr/>
                </a:tc>
                <a:tc>
                  <a:txBody>
                    <a:bodyPr/>
                    <a:lstStyle/>
                    <a:p>
                      <a:pPr algn="ctr"/>
                      <a:r>
                        <a:rPr kumimoji="0" lang="es-MX" sz="1600" kern="1200" baseline="0" dirty="0" smtClean="0"/>
                        <a:t>Administración de recursos humanos elementales </a:t>
                      </a:r>
                      <a:endParaRPr lang="es-MX" sz="1600" dirty="0"/>
                    </a:p>
                  </a:txBody>
                  <a:tcPr/>
                </a:tc>
              </a:tr>
              <a:tr h="370840">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kumimoji="0" lang="es-MX" sz="1600" kern="1200" baseline="0" dirty="0" smtClean="0"/>
                        <a:t>Administración de recursos humanos adecuada</a:t>
                      </a:r>
                      <a:endParaRPr kumimoji="0" lang="es-MX" sz="1600" i="1" kern="1200" baseline="0" dirty="0" smtClean="0">
                        <a:solidFill>
                          <a:schemeClr val="dk1"/>
                        </a:solidFill>
                        <a:latin typeface="+mn-lt"/>
                        <a:ea typeface="+mn-ea"/>
                        <a:cs typeface="+mn-cs"/>
                      </a:endParaRPr>
                    </a:p>
                  </a:txBody>
                  <a:tcPr/>
                </a:tc>
              </a:tr>
              <a:tr h="370840">
                <a:tc>
                  <a:txBody>
                    <a:bodyPr/>
                    <a:lstStyle/>
                    <a:p>
                      <a:pPr algn="ctr"/>
                      <a:r>
                        <a:rPr lang="es-MX" dirty="0" smtClean="0"/>
                        <a:t>V</a:t>
                      </a:r>
                      <a:endParaRPr lang="es-MX" dirty="0"/>
                    </a:p>
                  </a:txBody>
                  <a:tcPr/>
                </a:tc>
                <a:tc>
                  <a:txBody>
                    <a:bodyPr/>
                    <a:lstStyle/>
                    <a:p>
                      <a:pPr algn="ctr"/>
                      <a:r>
                        <a:rPr lang="es-MX" dirty="0" smtClean="0"/>
                        <a:t>20</a:t>
                      </a:r>
                      <a:endParaRPr lang="es-MX" dirty="0"/>
                    </a:p>
                  </a:txBody>
                  <a:tcPr/>
                </a:tc>
                <a:tc>
                  <a:txBody>
                    <a:bodyPr/>
                    <a:lstStyle/>
                    <a:p>
                      <a:pPr algn="ctr"/>
                      <a:r>
                        <a:rPr kumimoji="0" lang="es-MX" sz="1600" kern="1200" baseline="0" dirty="0" smtClean="0"/>
                        <a:t>Administración de recursos humanos óptima 	</a:t>
                      </a:r>
                      <a:endParaRPr lang="es-MX" sz="1600" dirty="0"/>
                    </a:p>
                  </a:txBody>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magen" descr="Delegar_1.jpg"/>
          <p:cNvPicPr>
            <a:picLocks noChangeAspect="1"/>
          </p:cNvPicPr>
          <p:nvPr/>
        </p:nvPicPr>
        <p:blipFill>
          <a:blip r:embed="rId2" cstate="print"/>
          <a:stretch>
            <a:fillRect/>
          </a:stretch>
        </p:blipFill>
        <p:spPr>
          <a:xfrm>
            <a:off x="-32" y="2200287"/>
            <a:ext cx="3695700" cy="2943225"/>
          </a:xfrm>
          <a:prstGeom prst="rect">
            <a:avLst/>
          </a:prstGeom>
        </p:spPr>
      </p:pic>
      <p:sp>
        <p:nvSpPr>
          <p:cNvPr id="2" name="1 Rectángulo"/>
          <p:cNvSpPr/>
          <p:nvPr/>
        </p:nvSpPr>
        <p:spPr>
          <a:xfrm>
            <a:off x="285720" y="500042"/>
            <a:ext cx="7715304" cy="1754326"/>
          </a:xfrm>
          <a:prstGeom prst="rect">
            <a:avLst/>
          </a:prstGeom>
        </p:spPr>
        <p:txBody>
          <a:bodyPr wrap="square">
            <a:spAutoFit/>
          </a:bodyPr>
          <a:lstStyle/>
          <a:p>
            <a:r>
              <a:rPr lang="es-MX" b="1" i="1" dirty="0" smtClean="0"/>
              <a:t>Elemento III </a:t>
            </a:r>
            <a:r>
              <a:rPr lang="es-MX" b="1" i="1" dirty="0" smtClean="0">
                <a:solidFill>
                  <a:schemeClr val="accent2">
                    <a:lumMod val="75000"/>
                  </a:schemeClr>
                </a:solidFill>
              </a:rPr>
              <a:t>Dirección </a:t>
            </a:r>
          </a:p>
          <a:p>
            <a:r>
              <a:rPr lang="es-MX" b="1" i="1" dirty="0" smtClean="0"/>
              <a:t>Subelemento</a:t>
            </a:r>
            <a:r>
              <a:rPr lang="es-MX" b="1" i="1" dirty="0" smtClean="0">
                <a:solidFill>
                  <a:schemeClr val="accent2">
                    <a:lumMod val="75000"/>
                  </a:schemeClr>
                </a:solidFill>
              </a:rPr>
              <a:t>: Delegación </a:t>
            </a:r>
          </a:p>
          <a:p>
            <a:endParaRPr lang="es-MX" b="1" i="1" dirty="0" smtClean="0">
              <a:solidFill>
                <a:schemeClr val="accent1">
                  <a:lumMod val="75000"/>
                </a:schemeClr>
              </a:solidFill>
            </a:endParaRPr>
          </a:p>
          <a:p>
            <a:pPr algn="r"/>
            <a:r>
              <a:rPr lang="es-MX" b="1" i="1" dirty="0" smtClean="0">
                <a:solidFill>
                  <a:schemeClr val="accent1">
                    <a:lumMod val="75000"/>
                  </a:schemeClr>
                </a:solidFill>
              </a:rPr>
              <a:t>Se evalúa el equilibrio que prevalezca entre las funciones conferidas y la autoridad asignada con que cuente la unidad u organismo, para el cumplimiento de los programas. </a:t>
            </a:r>
            <a:endParaRPr lang="es-MX" dirty="0">
              <a:solidFill>
                <a:schemeClr val="accent1">
                  <a:lumMod val="75000"/>
                </a:schemeClr>
              </a:solidFill>
            </a:endParaRPr>
          </a:p>
        </p:txBody>
      </p:sp>
      <p:graphicFrame>
        <p:nvGraphicFramePr>
          <p:cNvPr id="3" name="2 Tabla"/>
          <p:cNvGraphicFramePr>
            <a:graphicFrameLocks noGrp="1"/>
          </p:cNvGraphicFramePr>
          <p:nvPr/>
        </p:nvGraphicFramePr>
        <p:xfrm>
          <a:off x="2857488" y="4000504"/>
          <a:ext cx="6096000" cy="2269178"/>
        </p:xfrm>
        <a:graphic>
          <a:graphicData uri="http://schemas.openxmlformats.org/drawingml/2006/table">
            <a:tbl>
              <a:tblPr firstRow="1" bandRow="1">
                <a:tableStyleId>{9DCAF9ED-07DC-4A11-8D7F-57B35C25682E}</a:tableStyleId>
              </a:tblPr>
              <a:tblGrid>
                <a:gridCol w="1500198"/>
                <a:gridCol w="1214446"/>
                <a:gridCol w="3381356"/>
              </a:tblGrid>
              <a:tr h="370840">
                <a:tc>
                  <a:txBody>
                    <a:bodyPr/>
                    <a:lstStyle/>
                    <a:p>
                      <a:pPr algn="ctr"/>
                      <a:r>
                        <a:rPr lang="es-MX" dirty="0" smtClean="0"/>
                        <a:t>Grado</a:t>
                      </a:r>
                      <a:endParaRPr lang="es-MX" dirty="0"/>
                    </a:p>
                  </a:txBody>
                  <a:tcPr/>
                </a:tc>
                <a:tc>
                  <a:txBody>
                    <a:bodyPr/>
                    <a:lstStyle/>
                    <a:p>
                      <a:pPr algn="ctr"/>
                      <a:r>
                        <a:rPr lang="es-MX" dirty="0" smtClean="0"/>
                        <a:t>Puntos</a:t>
                      </a:r>
                      <a:endParaRPr lang="es-MX" dirty="0"/>
                    </a:p>
                  </a:txBody>
                  <a:tcPr/>
                </a:tc>
                <a:tc>
                  <a:txBody>
                    <a:bodyPr/>
                    <a:lstStyle/>
                    <a:p>
                      <a:pPr algn="ctr"/>
                      <a:r>
                        <a:rPr lang="es-MX" dirty="0" smtClean="0"/>
                        <a:t>Descripción del grado</a:t>
                      </a:r>
                      <a:endParaRPr lang="es-MX" dirty="0"/>
                    </a:p>
                  </a:txBody>
                  <a:tcPr/>
                </a:tc>
              </a:tr>
              <a:tr h="414978">
                <a:tc>
                  <a:txBody>
                    <a:bodyPr/>
                    <a:lstStyle/>
                    <a:p>
                      <a:pPr algn="ctr"/>
                      <a:r>
                        <a:rPr lang="es-MX" dirty="0" smtClean="0"/>
                        <a:t>I</a:t>
                      </a:r>
                      <a:endParaRPr lang="es-MX" dirty="0"/>
                    </a:p>
                  </a:txBody>
                  <a:tcPr/>
                </a:tc>
                <a:tc>
                  <a:txBody>
                    <a:bodyPr/>
                    <a:lstStyle/>
                    <a:p>
                      <a:pPr algn="ctr"/>
                      <a:r>
                        <a:rPr lang="es-MX" dirty="0" smtClean="0"/>
                        <a:t>0</a:t>
                      </a:r>
                      <a:endParaRPr lang="es-MX" dirty="0"/>
                    </a:p>
                  </a:txBody>
                  <a:tcPr/>
                </a:tc>
                <a:tc>
                  <a:txBody>
                    <a:bodyPr/>
                    <a:lstStyle/>
                    <a:p>
                      <a:pPr algn="ctr"/>
                      <a:r>
                        <a:rPr kumimoji="0" lang="es-MX" sz="1800" kern="1200" baseline="0" dirty="0" smtClean="0"/>
                        <a:t>Carencia de delegación </a:t>
                      </a:r>
                      <a:endParaRPr lang="es-MX" dirty="0"/>
                    </a:p>
                  </a:txBody>
                  <a:tcPr/>
                </a:tc>
              </a:tr>
              <a:tr h="370840">
                <a:tc>
                  <a:txBody>
                    <a:bodyPr/>
                    <a:lstStyle/>
                    <a:p>
                      <a:pPr algn="ctr"/>
                      <a:r>
                        <a:rPr lang="es-MX" dirty="0" smtClean="0"/>
                        <a:t>II</a:t>
                      </a:r>
                      <a:endParaRPr lang="es-MX" dirty="0"/>
                    </a:p>
                  </a:txBody>
                  <a:tcPr/>
                </a:tc>
                <a:tc>
                  <a:txBody>
                    <a:bodyPr/>
                    <a:lstStyle/>
                    <a:p>
                      <a:pPr algn="ctr"/>
                      <a:r>
                        <a:rPr lang="es-MX" dirty="0" smtClean="0"/>
                        <a:t>5</a:t>
                      </a:r>
                      <a:endParaRPr lang="es-MX" dirty="0"/>
                    </a:p>
                  </a:txBody>
                  <a:tcPr/>
                </a:tc>
                <a:tc>
                  <a:txBody>
                    <a:bodyPr/>
                    <a:lstStyle/>
                    <a:p>
                      <a:pPr algn="ctr"/>
                      <a:r>
                        <a:rPr kumimoji="0" lang="es-MX" sz="1800" kern="1200" baseline="0" dirty="0" smtClean="0"/>
                        <a:t>Delegación deficiente 	</a:t>
                      </a:r>
                      <a:endParaRPr kumimoji="0" lang="es-MX" sz="1800" i="1" kern="1200" baseline="0" dirty="0" smtClean="0">
                        <a:solidFill>
                          <a:schemeClr val="dk1"/>
                        </a:solidFill>
                        <a:latin typeface="+mn-lt"/>
                        <a:ea typeface="+mn-ea"/>
                        <a:cs typeface="+mn-cs"/>
                      </a:endParaRPr>
                    </a:p>
                  </a:txBody>
                  <a:tcPr/>
                </a:tc>
              </a:tr>
              <a:tr h="370840">
                <a:tc>
                  <a:txBody>
                    <a:bodyPr/>
                    <a:lstStyle/>
                    <a:p>
                      <a:pPr algn="ctr"/>
                      <a:r>
                        <a:rPr lang="es-MX" dirty="0" smtClean="0"/>
                        <a:t>III</a:t>
                      </a:r>
                      <a:endParaRPr lang="es-MX" dirty="0"/>
                    </a:p>
                  </a:txBody>
                  <a:tcPr/>
                </a:tc>
                <a:tc>
                  <a:txBody>
                    <a:bodyPr/>
                    <a:lstStyle/>
                    <a:p>
                      <a:pPr algn="ctr"/>
                      <a:r>
                        <a:rPr lang="es-MX" dirty="0" smtClean="0"/>
                        <a:t>10</a:t>
                      </a:r>
                      <a:endParaRPr lang="es-MX" dirty="0"/>
                    </a:p>
                  </a:txBody>
                  <a:tcPr/>
                </a:tc>
                <a:tc>
                  <a:txBody>
                    <a:bodyPr/>
                    <a:lstStyle/>
                    <a:p>
                      <a:pPr algn="ctr"/>
                      <a:r>
                        <a:rPr kumimoji="0" lang="es-MX" sz="1800" kern="1200" baseline="0" dirty="0" smtClean="0"/>
                        <a:t>Delegación elemental 	</a:t>
                      </a:r>
                      <a:endParaRPr kumimoji="0" lang="es-MX" sz="1800" i="1" kern="1200" baseline="0" dirty="0" smtClean="0">
                        <a:solidFill>
                          <a:schemeClr val="dk1"/>
                        </a:solidFill>
                        <a:latin typeface="+mn-lt"/>
                        <a:ea typeface="+mn-ea"/>
                        <a:cs typeface="+mn-cs"/>
                      </a:endParaRPr>
                    </a:p>
                  </a:txBody>
                  <a:tcPr/>
                </a:tc>
              </a:tr>
              <a:tr h="370840">
                <a:tc>
                  <a:txBody>
                    <a:bodyPr/>
                    <a:lstStyle/>
                    <a:p>
                      <a:pPr algn="ctr"/>
                      <a:r>
                        <a:rPr lang="es-MX" dirty="0" smtClean="0"/>
                        <a:t>IV</a:t>
                      </a:r>
                      <a:endParaRPr lang="es-MX" dirty="0"/>
                    </a:p>
                  </a:txBody>
                  <a:tcPr/>
                </a:tc>
                <a:tc>
                  <a:txBody>
                    <a:bodyPr/>
                    <a:lstStyle/>
                    <a:p>
                      <a:pPr algn="ctr"/>
                      <a:r>
                        <a:rPr lang="es-MX" dirty="0" smtClean="0"/>
                        <a:t>15</a:t>
                      </a:r>
                      <a:endParaRPr lang="es-MX" dirty="0"/>
                    </a:p>
                  </a:txBody>
                  <a:tcPr/>
                </a:tc>
                <a:tc>
                  <a:txBody>
                    <a:bodyPr/>
                    <a:lstStyle/>
                    <a:p>
                      <a:pPr algn="ctr"/>
                      <a:r>
                        <a:rPr kumimoji="0" lang="es-MX" sz="1800" kern="1200" baseline="0" dirty="0" smtClean="0"/>
                        <a:t>Delegación adecuada 	</a:t>
                      </a:r>
                      <a:endParaRPr kumimoji="0" lang="es-MX" sz="1800" i="1" kern="1200" baseline="0" dirty="0" smtClean="0">
                        <a:solidFill>
                          <a:schemeClr val="dk1"/>
                        </a:solidFill>
                        <a:latin typeface="+mn-lt"/>
                        <a:ea typeface="+mn-ea"/>
                        <a:cs typeface="+mn-cs"/>
                      </a:endParaRPr>
                    </a:p>
                  </a:txBody>
                  <a:tcPr/>
                </a:tc>
              </a:tr>
              <a:tr h="370840">
                <a:tc>
                  <a:txBody>
                    <a:bodyPr/>
                    <a:lstStyle/>
                    <a:p>
                      <a:pPr algn="ctr"/>
                      <a:r>
                        <a:rPr lang="es-MX" dirty="0" smtClean="0"/>
                        <a:t>V</a:t>
                      </a:r>
                      <a:endParaRPr lang="es-MX" dirty="0"/>
                    </a:p>
                  </a:txBody>
                  <a:tcPr/>
                </a:tc>
                <a:tc>
                  <a:txBody>
                    <a:bodyPr/>
                    <a:lstStyle/>
                    <a:p>
                      <a:pPr algn="ctr"/>
                      <a:r>
                        <a:rPr lang="es-MX" dirty="0" smtClean="0"/>
                        <a:t>20</a:t>
                      </a:r>
                      <a:endParaRPr lang="es-MX" dirty="0"/>
                    </a:p>
                  </a:txBody>
                  <a:tcPr/>
                </a:tc>
                <a:tc>
                  <a:txBody>
                    <a:bodyPr/>
                    <a:lstStyle/>
                    <a:p>
                      <a:pPr algn="ctr"/>
                      <a:r>
                        <a:rPr kumimoji="0" lang="es-MX" sz="1800" kern="1200" baseline="0" dirty="0" smtClean="0"/>
                        <a:t>Delegación óptima 	</a:t>
                      </a:r>
                      <a:endParaRPr kumimoji="0" lang="es-MX" sz="1800" i="1" kern="1200" baseline="0" dirty="0" smtClean="0">
                        <a:solidFill>
                          <a:schemeClr val="dk1"/>
                        </a:solidFill>
                        <a:latin typeface="+mn-lt"/>
                        <a:ea typeface="+mn-ea"/>
                        <a:cs typeface="+mn-cs"/>
                      </a:endParaRPr>
                    </a:p>
                  </a:txBody>
                  <a:tcPr/>
                </a:tc>
              </a:tr>
            </a:tbl>
          </a:graphicData>
        </a:graphic>
      </p:graphicFrame>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ío">
  <a:themeElements>
    <a:clrScheme name="Fundición">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Brí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279c20c3caf3300dae6b438536eb8c56">
  <xsd:schema xmlns:xsd="http://www.w3.org/2001/XMLSchema" xmlns:p="http://schemas.microsoft.com/office/2006/metadata/properties" targetNamespace="http://schemas.microsoft.com/office/2006/metadata/properties" ma:root="true" ma:fieldsID="0d2e1ca116041f9e11471c52c4c9d60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652E1EC9-FF53-44F5-B2F8-4EB9C08559A9}">
  <ds:schemaRefs>
    <ds:schemaRef ds:uri="http://schemas.microsoft.com/sharepoint/v3/contenttype/forms"/>
  </ds:schemaRefs>
</ds:datastoreItem>
</file>

<file path=customXml/itemProps2.xml><?xml version="1.0" encoding="utf-8"?>
<ds:datastoreItem xmlns:ds="http://schemas.openxmlformats.org/officeDocument/2006/customXml" ds:itemID="{468354E7-DB1C-4CC2-8B15-46A430FC92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AFC7C502-F55E-4F50-B26D-7901E2F505EB}">
  <ds:schemaRefs>
    <ds:schemaRef ds:uri="http://schemas.microsoft.com/office/2006/documentManagement/types"/>
    <ds:schemaRef ds:uri="http://schemas.microsoft.com/office/2006/metadata/properties"/>
    <ds:schemaRef ds:uri="http://purl.org/dc/elements/1.1/"/>
    <ds:schemaRef ds:uri="http://purl.org/dc/terms/"/>
    <ds:schemaRef ds:uri="http://www.w3.org/XML/1998/namespace"/>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Verve</Template>
  <TotalTime>308</TotalTime>
  <Words>1191</Words>
  <Application>Microsoft Office PowerPoint</Application>
  <PresentationFormat>Presentación en pantalla (4:3)</PresentationFormat>
  <Paragraphs>283</Paragraphs>
  <Slides>18</Slides>
  <Notes>2</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Brío</vt:lpstr>
      <vt:lpstr>Parámetros de medición  de Auditoría</vt:lpstr>
      <vt:lpstr>Presentación de PowerPoint</vt:lpstr>
      <vt:lpstr>Presentación de PowerPoint</vt:lpstr>
      <vt:lpstr>Elemento I Planeación  Subelemento: Objetivos   Se evalúa el establecimiento de metas a corto, mediano y largo plazo con que cuenta la unidad para la determinación de resultados </vt:lpstr>
      <vt:lpstr>Elemento I Planeación  Subelemento: Políticas   Evalúa las políticas previamente establecidas para el logro de los objetivos estipulados en los programas. Comprobar y determinar el porcentaje de funcionalidad </vt:lpstr>
      <vt:lpstr>Elemento II Organización  Subelemento: Estructura orgánica y funcional   Se evalúa el sistema de organización de la unidad, así como la forma en que se consideran las jerarquías, obligaciones y responsabilidades que se requieren para su mayor eficiencia y eficacia en el cumplimiento de los planes y programas de trabajo establecidos. </vt:lpstr>
      <vt:lpstr>Presentación de PowerPoint</vt:lpstr>
      <vt:lpstr>Elemento II Organización  Subelemento: Aprovechamiento de recursos humanos   Se evalúa el aprovechamiento de los recursos humanos de que dispone la unidad, considerando la selección de personal, la capacitación, el desarrollo, la calificación de la actuación, los registros de personal, los planes de incentivos, y de sueldos y salarios.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ZURY</dc:creator>
  <cp:lastModifiedBy>vic1</cp:lastModifiedBy>
  <cp:revision>28</cp:revision>
  <dcterms:created xsi:type="dcterms:W3CDTF">2009-11-25T02:39:38Z</dcterms:created>
  <dcterms:modified xsi:type="dcterms:W3CDTF">2012-03-21T07:22:08Z</dcterms:modified>
</cp:coreProperties>
</file>